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24" r:id="rId2"/>
    <p:sldId id="319" r:id="rId3"/>
    <p:sldId id="2492" r:id="rId4"/>
    <p:sldId id="304" r:id="rId5"/>
    <p:sldId id="2534" r:id="rId6"/>
    <p:sldId id="2526" r:id="rId7"/>
    <p:sldId id="2508" r:id="rId8"/>
    <p:sldId id="2527" r:id="rId9"/>
    <p:sldId id="2520" r:id="rId10"/>
    <p:sldId id="2535" r:id="rId11"/>
    <p:sldId id="2536" r:id="rId12"/>
    <p:sldId id="2531" r:id="rId13"/>
    <p:sldId id="2499" r:id="rId14"/>
    <p:sldId id="2500" r:id="rId15"/>
    <p:sldId id="2501" r:id="rId16"/>
    <p:sldId id="2504" r:id="rId17"/>
    <p:sldId id="2522" r:id="rId18"/>
    <p:sldId id="2523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eł Czelny" initials="PC" lastIdx="3" clrIdx="0">
    <p:extLst>
      <p:ext uri="{19B8F6BF-5375-455C-9EA6-DF929625EA0E}">
        <p15:presenceInfo xmlns:p15="http://schemas.microsoft.com/office/powerpoint/2012/main" userId="S-1-5-21-1104708006-1083425759-3437424305-378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3" autoAdjust="0"/>
    <p:restoredTop sz="96853" autoAdjust="0"/>
  </p:normalViewPr>
  <p:slideViewPr>
    <p:cSldViewPr snapToGrid="0">
      <p:cViewPr varScale="1">
        <p:scale>
          <a:sx n="82" d="100"/>
          <a:sy n="82" d="100"/>
        </p:scale>
        <p:origin x="221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69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9T08:37:17.451" idx="2">
    <p:pos x="4598" y="869"/>
    <p:text>nie ma obrazów, może tylko u mnie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73A3963-C583-4EFA-A50E-4C1C8FAC43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187288-C0B8-405F-B3FF-A116B1D074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B1486-0F4C-4A0B-BF42-9043C2BBF176}" type="datetimeFigureOut">
              <a:rPr lang="de-DE" smtClean="0"/>
              <a:t>28.11.2022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D0518E-7633-406F-9DD0-5367EC6C1A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B4B9CD-B69E-42EE-B2AE-63F3DD4D5E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E68FE-B224-4B37-AC7B-53ECF909BC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29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B80C-EC20-49E8-9DD6-139015EA4069}" type="datetimeFigureOut">
              <a:rPr lang="de-DE" smtClean="0"/>
              <a:t>28.11.2022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2173B-0826-4A75-8751-3BA33F5E55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553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umo.de/" TargetMode="Externa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- Produktvorstellu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E352A-24D8-468B-B2EB-30B67030B2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2360182"/>
            <a:ext cx="5553075" cy="923330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Produktname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840118-802E-4875-8D53-DB46F99E51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9150" y="3523129"/>
            <a:ext cx="5553075" cy="42473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Produkt-Langbezeichnung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B08AAB-3B96-4D81-A64A-0BE1FA4BF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503" y="162643"/>
            <a:ext cx="1456947" cy="503975"/>
          </a:xfrm>
          <a:prstGeom prst="rect">
            <a:avLst/>
          </a:prstGeom>
        </p:spPr>
      </p:pic>
      <p:sp>
        <p:nvSpPr>
          <p:cNvPr id="12" name="Bildplatzhalter 11" descr="Produktbild">
            <a:extLst>
              <a:ext uri="{FF2B5EF4-FFF2-40B4-BE49-F238E27FC236}">
                <a16:creationId xmlns:a16="http://schemas.microsoft.com/office/drawing/2014/main" id="{B68F9E65-A506-40FF-954B-EDAF8A0724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2275" y="1319213"/>
            <a:ext cx="3886200" cy="3330665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Produktbild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B77C00B-E541-4056-9542-8E5078E2E4EE}"/>
              </a:ext>
            </a:extLst>
          </p:cNvPr>
          <p:cNvCxnSpPr>
            <a:cxnSpLocks/>
          </p:cNvCxnSpPr>
          <p:nvPr userDrawn="1"/>
        </p:nvCxnSpPr>
        <p:spPr>
          <a:xfrm>
            <a:off x="349624" y="4652683"/>
            <a:ext cx="114434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1B65FDF2-B9BE-4A9C-B5C3-5AA1890C3D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53725" y="3352800"/>
            <a:ext cx="1152525" cy="1281113"/>
          </a:xfrm>
        </p:spPr>
        <p:txBody>
          <a:bodyPr>
            <a:normAutofit/>
          </a:bodyPr>
          <a:lstStyle>
            <a:lvl1pPr marL="0" indent="0">
              <a:buNone/>
              <a:defRPr lang="de-DE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 err="1"/>
              <a:t>Pikto</a:t>
            </a:r>
            <a:r>
              <a:rPr lang="de-DE" dirty="0"/>
              <a:t> in weiß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9F1CBEE-E858-4788-AB51-BD049C2B65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150" y="4743450"/>
            <a:ext cx="5553075" cy="47466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Referentenname</a:t>
            </a:r>
          </a:p>
        </p:txBody>
      </p:sp>
    </p:spTree>
    <p:extLst>
      <p:ext uri="{BB962C8B-B14F-4D97-AF65-F5344CB8AC3E}">
        <p14:creationId xmlns:p14="http://schemas.microsoft.com/office/powerpoint/2010/main" val="1997122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undennutzen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19056-2F31-4C92-9F01-AF8269E52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de-DE" sz="44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Kundenutzen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62B53F-D35D-48E4-8582-5FEFDEA4D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2438" indent="-452438">
              <a:buClr>
                <a:schemeClr val="accent1"/>
              </a:buClr>
              <a:buSzPct val="125000"/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1pPr>
            <a:lvl2pPr marL="719138" indent="-261938">
              <a:buClr>
                <a:schemeClr val="accent1"/>
              </a:buClr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2pPr>
            <a:lvl3pPr marL="1143000" indent="-228600">
              <a:buClr>
                <a:schemeClr val="accent1"/>
              </a:buClr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3pPr>
            <a:lvl4pPr marL="1600200" indent="-228600">
              <a:buClr>
                <a:schemeClr val="accent1"/>
              </a:buClr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4pPr>
            <a:lvl5pPr marL="2057400" indent="-228600">
              <a:buClr>
                <a:schemeClr val="accent1"/>
              </a:buClr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BBAB74-F913-4154-A233-37EAE53E7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8D6BE2-5356-4371-B719-75F5F27B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645B05-F7A2-459E-A0E4-4D6A49F8BCB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173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bau/Design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0EFA9FC-88CC-4E53-9ABA-393DE82DC54A}"/>
              </a:ext>
            </a:extLst>
          </p:cNvPr>
          <p:cNvSpPr/>
          <p:nvPr userDrawn="1"/>
        </p:nvSpPr>
        <p:spPr>
          <a:xfrm>
            <a:off x="5727986" y="22032"/>
            <a:ext cx="6441980" cy="683596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3" y="1000067"/>
            <a:ext cx="4011084" cy="972448"/>
          </a:xfrm>
        </p:spPr>
        <p:txBody>
          <a:bodyPr anchor="t">
            <a:normAutofit/>
          </a:bodyPr>
          <a:lstStyle>
            <a:lvl1pPr algn="l">
              <a:defRPr sz="3200" b="1">
                <a:latin typeface="+mj-lt"/>
              </a:defRPr>
            </a:lvl1pPr>
          </a:lstStyle>
          <a:p>
            <a:r>
              <a:rPr lang="de-DE" dirty="0"/>
              <a:t>Produktname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2001091"/>
            <a:ext cx="4011084" cy="4276419"/>
          </a:xfrm>
        </p:spPr>
        <p:txBody>
          <a:bodyPr>
            <a:normAutofit/>
          </a:bodyPr>
          <a:lstStyle>
            <a:lvl1pPr marL="342900" indent="-342900">
              <a:buSzPct val="126000"/>
              <a:buFontTx/>
              <a:buBlip>
                <a:blip r:embed="rId2"/>
              </a:buBlip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/>
              <a:t>Textmasterformate durch Klicken</a:t>
            </a:r>
          </a:p>
          <a:p>
            <a:pPr lv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11347" cy="36512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F78A4EC-BF67-4CA6-B9B3-BFA2A2E36D8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130646-0A4F-4CA8-8887-5719E0935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564" y="1000124"/>
            <a:ext cx="5442199" cy="52773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Explosionsdarstellung oder Ähnliches des Produkts</a:t>
            </a:r>
          </a:p>
        </p:txBody>
      </p:sp>
    </p:spTree>
    <p:extLst>
      <p:ext uri="{BB962C8B-B14F-4D97-AF65-F5344CB8AC3E}">
        <p14:creationId xmlns:p14="http://schemas.microsoft.com/office/powerpoint/2010/main" val="1610597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bau/Design1_invers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0EFA9FC-88CC-4E53-9ABA-393DE82DC54A}"/>
              </a:ext>
            </a:extLst>
          </p:cNvPr>
          <p:cNvSpPr/>
          <p:nvPr userDrawn="1"/>
        </p:nvSpPr>
        <p:spPr>
          <a:xfrm>
            <a:off x="0" y="0"/>
            <a:ext cx="6441980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9854" y="1013931"/>
            <a:ext cx="4011084" cy="972448"/>
          </a:xfrm>
        </p:spPr>
        <p:txBody>
          <a:bodyPr anchor="t">
            <a:normAutofit/>
          </a:bodyPr>
          <a:lstStyle>
            <a:lvl1pPr algn="l">
              <a:defRPr sz="3200" b="1">
                <a:latin typeface="+mj-lt"/>
              </a:defRPr>
            </a:lvl1pPr>
          </a:lstStyle>
          <a:p>
            <a:r>
              <a:rPr lang="de-DE" dirty="0"/>
              <a:t>Produktname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989854" y="2014955"/>
            <a:ext cx="4011084" cy="4276419"/>
          </a:xfrm>
        </p:spPr>
        <p:txBody>
          <a:bodyPr>
            <a:normAutofit/>
          </a:bodyPr>
          <a:lstStyle>
            <a:lvl1pPr marL="342900" indent="-342900">
              <a:buSzPct val="126000"/>
              <a:buFontTx/>
              <a:buBlip>
                <a:blip r:embed="rId2"/>
              </a:buBlip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/>
              <a:t>Textmasterformate durch Klicken</a:t>
            </a:r>
          </a:p>
          <a:p>
            <a:pPr lv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11347" cy="36512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F78A4EC-BF67-4CA6-B9B3-BFA2A2E36D8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130646-0A4F-4CA8-8887-5719E0935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7695" y="1013930"/>
            <a:ext cx="5442199" cy="52774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Explosionsdarstellung oder Ähnliches des Produkts</a:t>
            </a:r>
          </a:p>
        </p:txBody>
      </p:sp>
    </p:spTree>
    <p:extLst>
      <p:ext uri="{BB962C8B-B14F-4D97-AF65-F5344CB8AC3E}">
        <p14:creationId xmlns:p14="http://schemas.microsoft.com/office/powerpoint/2010/main" val="4148503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bau/Design2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0EFA9FC-88CC-4E53-9ABA-393DE82DC54A}"/>
              </a:ext>
            </a:extLst>
          </p:cNvPr>
          <p:cNvSpPr/>
          <p:nvPr userDrawn="1"/>
        </p:nvSpPr>
        <p:spPr>
          <a:xfrm>
            <a:off x="5727986" y="0"/>
            <a:ext cx="6464014" cy="695560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3" y="1000067"/>
            <a:ext cx="4011084" cy="972448"/>
          </a:xfrm>
        </p:spPr>
        <p:txBody>
          <a:bodyPr anchor="t"/>
          <a:lstStyle>
            <a:lvl1pPr algn="l">
              <a:defRPr sz="3200" b="1"/>
            </a:lvl1pPr>
          </a:lstStyle>
          <a:p>
            <a:r>
              <a:rPr lang="de-DE" dirty="0"/>
              <a:t>Produktname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2001091"/>
            <a:ext cx="4011084" cy="4232701"/>
          </a:xfrm>
        </p:spPr>
        <p:txBody>
          <a:bodyPr>
            <a:normAutofit/>
          </a:bodyPr>
          <a:lstStyle>
            <a:lvl1pPr marL="342900" indent="-342900">
              <a:buSzPct val="135000"/>
              <a:buFontTx/>
              <a:buBlip>
                <a:blip r:embed="rId2"/>
              </a:buBlip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/>
              <a:t>Textmasterformate durch Klicken</a:t>
            </a:r>
          </a:p>
          <a:p>
            <a:pPr lv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11347" cy="36512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F78A4EC-BF67-4CA6-B9B3-BFA2A2E36D8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130646-0A4F-4CA8-8887-5719E0935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564" y="1000124"/>
            <a:ext cx="5442199" cy="52336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Explosionsdarstellung oder Ähnliches des Produkts</a:t>
            </a:r>
          </a:p>
        </p:txBody>
      </p:sp>
    </p:spTree>
    <p:extLst>
      <p:ext uri="{BB962C8B-B14F-4D97-AF65-F5344CB8AC3E}">
        <p14:creationId xmlns:p14="http://schemas.microsoft.com/office/powerpoint/2010/main" val="2589484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bau/Design2_invers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0EFA9FC-88CC-4E53-9ABA-393DE82DC54A}"/>
              </a:ext>
            </a:extLst>
          </p:cNvPr>
          <p:cNvSpPr/>
          <p:nvPr userDrawn="1"/>
        </p:nvSpPr>
        <p:spPr>
          <a:xfrm>
            <a:off x="-1" y="0"/>
            <a:ext cx="6486145" cy="6863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58799" y="1000125"/>
            <a:ext cx="4011084" cy="972448"/>
          </a:xfrm>
        </p:spPr>
        <p:txBody>
          <a:bodyPr anchor="t"/>
          <a:lstStyle>
            <a:lvl1pPr algn="l">
              <a:defRPr sz="3200" b="1"/>
            </a:lvl1pPr>
          </a:lstStyle>
          <a:p>
            <a:r>
              <a:rPr lang="de-DE" dirty="0"/>
              <a:t>Produktname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7258799" y="2001149"/>
            <a:ext cx="4011084" cy="4232701"/>
          </a:xfrm>
        </p:spPr>
        <p:txBody>
          <a:bodyPr>
            <a:normAutofit/>
          </a:bodyPr>
          <a:lstStyle>
            <a:lvl1pPr marL="342900" indent="-342900">
              <a:buSzPct val="135000"/>
              <a:buFontTx/>
              <a:buBlip>
                <a:blip r:embed="rId2"/>
              </a:buBlip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/>
              <a:t>Textmasterformate durch Klicken</a:t>
            </a:r>
          </a:p>
          <a:p>
            <a:pPr lv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1134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78A4EC-BF67-4CA6-B9B3-BFA2A2E36D8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130646-0A4F-4CA8-8887-5719E0935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4711" y="1000124"/>
            <a:ext cx="5442199" cy="5233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Explosionsdarstellung oder Ähnliches des Produkts</a:t>
            </a:r>
          </a:p>
        </p:txBody>
      </p:sp>
    </p:spTree>
    <p:extLst>
      <p:ext uri="{BB962C8B-B14F-4D97-AF65-F5344CB8AC3E}">
        <p14:creationId xmlns:p14="http://schemas.microsoft.com/office/powerpoint/2010/main" val="3177246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gangsfolie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130646-0A4F-4CA8-8887-5719E0935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Schmuckbild Branche oder ähnliches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0" y="1773150"/>
            <a:ext cx="5355771" cy="2793628"/>
          </a:xfrm>
          <a:solidFill>
            <a:schemeClr val="bg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SzPct val="125000"/>
              <a:buFontTx/>
              <a:buNone/>
              <a:defRPr lang="de-DE" sz="32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r>
              <a:rPr lang="de-DE" dirty="0"/>
              <a:t>Vorstellung Branchen Applikationen oder Lösungen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6739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gangsfoli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E352A-24D8-468B-B2EB-30B67030B2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2360182"/>
            <a:ext cx="5553075" cy="923330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2" name="Bildplatzhalter 11" descr="Produktbild">
            <a:extLst>
              <a:ext uri="{FF2B5EF4-FFF2-40B4-BE49-F238E27FC236}">
                <a16:creationId xmlns:a16="http://schemas.microsoft.com/office/drawing/2014/main" id="{B68F9E65-A506-40FF-954B-EDAF8A0724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2275" y="1319213"/>
            <a:ext cx="3886200" cy="3330665"/>
          </a:xfrm>
          <a:effectLst>
            <a:reflection blurRad="6350" stA="50000" endA="300" endPos="55500" dist="101600" dir="5400000" sy="-100000" algn="bl" rotWithShape="0"/>
          </a:effectLst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182950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wendungen - Layout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304183" y="882858"/>
            <a:ext cx="4384581" cy="972448"/>
          </a:xfrm>
        </p:spPr>
        <p:txBody>
          <a:bodyPr anchor="t"/>
          <a:lstStyle>
            <a:lvl1pPr algn="l">
              <a:defRPr sz="3200" b="1"/>
            </a:lvl1pPr>
          </a:lstStyle>
          <a:p>
            <a:r>
              <a:rPr lang="de-DE" dirty="0"/>
              <a:t>Branche angeben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7304183" y="1883881"/>
            <a:ext cx="4384581" cy="4393629"/>
          </a:xfrm>
        </p:spPr>
        <p:txBody>
          <a:bodyPr>
            <a:normAutofit/>
          </a:bodyPr>
          <a:lstStyle>
            <a:lvl1pPr marL="342900" indent="-342900">
              <a:buSzPct val="125000"/>
              <a:buFontTx/>
              <a:buBlip>
                <a:blip r:embed="rId2"/>
              </a:buBlip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/>
              <a:t>Warum ist das Produkt für die Branche geeignet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11347" cy="36512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F78A4EC-BF67-4CA6-B9B3-BFA2A2E36D8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130646-0A4F-4CA8-8887-5719E0935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731306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Branchenbild - Vollbild</a:t>
            </a:r>
          </a:p>
        </p:txBody>
      </p:sp>
    </p:spTree>
    <p:extLst>
      <p:ext uri="{BB962C8B-B14F-4D97-AF65-F5344CB8AC3E}">
        <p14:creationId xmlns:p14="http://schemas.microsoft.com/office/powerpoint/2010/main" val="18486753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wendungen - Layout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CECC9E2-2814-4759-B567-9B1F8B074E06}"/>
              </a:ext>
            </a:extLst>
          </p:cNvPr>
          <p:cNvSpPr/>
          <p:nvPr userDrawn="1"/>
        </p:nvSpPr>
        <p:spPr>
          <a:xfrm>
            <a:off x="0" y="0"/>
            <a:ext cx="58151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304183" y="882858"/>
            <a:ext cx="4384581" cy="972448"/>
          </a:xfrm>
        </p:spPr>
        <p:txBody>
          <a:bodyPr anchor="t">
            <a:normAutofit/>
          </a:bodyPr>
          <a:lstStyle>
            <a:lvl1pPr algn="l">
              <a:defRPr lang="de-DE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Branche angeben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7304183" y="1883881"/>
            <a:ext cx="4384581" cy="4393629"/>
          </a:xfrm>
        </p:spPr>
        <p:txBody>
          <a:bodyPr>
            <a:normAutofit/>
          </a:bodyPr>
          <a:lstStyle>
            <a:lvl1pPr marL="342900" indent="-342900">
              <a:buSzPct val="125000"/>
              <a:buFontTx/>
              <a:buBlip>
                <a:blip r:embed="rId2"/>
              </a:buBlip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/>
              <a:t>Warum ist das Produkt für die Branche geeignet</a:t>
            </a:r>
          </a:p>
          <a:p>
            <a:pPr lv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11347" cy="36512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F78A4EC-BF67-4CA6-B9B3-BFA2A2E36D8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130646-0A4F-4CA8-8887-5719E0935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73984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Branchenbild freigestellt sollte über das Grüne hinausreichen</a:t>
            </a:r>
          </a:p>
        </p:txBody>
      </p:sp>
    </p:spTree>
    <p:extLst>
      <p:ext uri="{BB962C8B-B14F-4D97-AF65-F5344CB8AC3E}">
        <p14:creationId xmlns:p14="http://schemas.microsoft.com/office/powerpoint/2010/main" val="218029358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wendungen/Diagramm - Layout 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CECC9E2-2814-4759-B567-9B1F8B074E06}"/>
              </a:ext>
            </a:extLst>
          </p:cNvPr>
          <p:cNvSpPr/>
          <p:nvPr userDrawn="1"/>
        </p:nvSpPr>
        <p:spPr>
          <a:xfrm>
            <a:off x="5689600" y="0"/>
            <a:ext cx="65024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3" y="882858"/>
            <a:ext cx="4384581" cy="972448"/>
          </a:xfrm>
        </p:spPr>
        <p:txBody>
          <a:bodyPr anchor="t"/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Branche angeben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883882"/>
            <a:ext cx="4384581" cy="4335944"/>
          </a:xfrm>
        </p:spPr>
        <p:txBody>
          <a:bodyPr>
            <a:normAutofit/>
          </a:bodyPr>
          <a:lstStyle>
            <a:lvl1pPr marL="342900" indent="-342900">
              <a:buSzPct val="125000"/>
              <a:buFontTx/>
              <a:buBlip>
                <a:blip r:embed="rId2"/>
              </a:buBlip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/>
              <a:t>Warum ist das Produkt für die Branche geeignet</a:t>
            </a:r>
          </a:p>
          <a:p>
            <a:pPr lv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11347" cy="36512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F78A4EC-BF67-4CA6-B9B3-BFA2A2E36D8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Diagrammplatzhalter 8">
            <a:extLst>
              <a:ext uri="{FF2B5EF4-FFF2-40B4-BE49-F238E27FC236}">
                <a16:creationId xmlns:a16="http://schemas.microsoft.com/office/drawing/2014/main" id="{E8EDE6F1-FB2F-4C96-9EBE-B92299FD4E4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911225"/>
            <a:ext cx="5626100" cy="5308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Diagramm….Kreis, Balken oder Sonstige</a:t>
            </a:r>
          </a:p>
        </p:txBody>
      </p:sp>
    </p:spTree>
    <p:extLst>
      <p:ext uri="{BB962C8B-B14F-4D97-AF65-F5344CB8AC3E}">
        <p14:creationId xmlns:p14="http://schemas.microsoft.com/office/powerpoint/2010/main" val="39346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 - Thema|Branch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130646-0A4F-4CA8-8887-5719E0935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Schmuckbild zum Titel oder Thema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0" y="1773150"/>
            <a:ext cx="5355771" cy="2793628"/>
          </a:xfrm>
          <a:solidFill>
            <a:schemeClr val="bg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SzPct val="125000"/>
              <a:buFontTx/>
              <a:buNone/>
              <a:defRPr lang="de-DE" sz="6000" b="1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de-DE" dirty="0"/>
          </a:p>
          <a:p>
            <a:pPr lvl="0"/>
            <a:r>
              <a:rPr lang="de-DE" dirty="0"/>
              <a:t>Titel oder Thema</a:t>
            </a:r>
          </a:p>
          <a:p>
            <a:pPr lvl="0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C0E9F6-5F36-427E-A852-B8E8D3A3DA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411" y="1521162"/>
            <a:ext cx="1456947" cy="5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56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enplatzhalter 5">
            <a:extLst>
              <a:ext uri="{FF2B5EF4-FFF2-40B4-BE49-F238E27FC236}">
                <a16:creationId xmlns:a16="http://schemas.microsoft.com/office/drawing/2014/main" id="{B5F2B212-F39C-455D-B6C5-34D8310207F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Produktvideo </a:t>
            </a:r>
          </a:p>
        </p:txBody>
      </p:sp>
    </p:spTree>
    <p:extLst>
      <p:ext uri="{BB962C8B-B14F-4D97-AF65-F5344CB8AC3E}">
        <p14:creationId xmlns:p14="http://schemas.microsoft.com/office/powerpoint/2010/main" val="275874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|Highlight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19056-2F31-4C92-9F01-AF8269E52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23009"/>
            <a:ext cx="10515600" cy="3071505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accent6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Dann kann man das hier tun</a:t>
            </a:r>
            <a:br>
              <a:rPr lang="de-DE" dirty="0"/>
            </a:br>
            <a:r>
              <a:rPr lang="de-DE" dirty="0"/>
              <a:t>das kommt an!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DE884DD8-0230-43BF-9C39-8A460F67C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824751"/>
            <a:ext cx="4903787" cy="45139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solidFill>
                  <a:schemeClr val="accent6">
                    <a:lumMod val="25000"/>
                  </a:schemeClr>
                </a:solidFill>
              </a:defRPr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de-DE" dirty="0"/>
              <a:t>Wenn man was besonderes sagen will!!</a:t>
            </a:r>
          </a:p>
        </p:txBody>
      </p:sp>
    </p:spTree>
    <p:extLst>
      <p:ext uri="{BB962C8B-B14F-4D97-AF65-F5344CB8AC3E}">
        <p14:creationId xmlns:p14="http://schemas.microsoft.com/office/powerpoint/2010/main" val="67401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|Highligh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19056-2F31-4C92-9F01-AF8269E52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23009"/>
            <a:ext cx="10515600" cy="3071505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accent6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Dann kann man das hier tun</a:t>
            </a:r>
            <a:br>
              <a:rPr lang="de-DE" dirty="0"/>
            </a:br>
            <a:r>
              <a:rPr lang="de-DE" dirty="0"/>
              <a:t>das kommt an!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DE884DD8-0230-43BF-9C39-8A460F67C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824751"/>
            <a:ext cx="4903787" cy="45139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solidFill>
                  <a:schemeClr val="accent6">
                    <a:lumMod val="25000"/>
                  </a:schemeClr>
                </a:solidFill>
              </a:defRPr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de-DE" dirty="0"/>
              <a:t>Wenn man was besonderes sagen will!!</a:t>
            </a:r>
          </a:p>
        </p:txBody>
      </p:sp>
    </p:spTree>
    <p:extLst>
      <p:ext uri="{BB962C8B-B14F-4D97-AF65-F5344CB8AC3E}">
        <p14:creationId xmlns:p14="http://schemas.microsoft.com/office/powerpoint/2010/main" val="3810081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merzpun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19056-2F31-4C92-9F01-AF8269E52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23009"/>
            <a:ext cx="10515600" cy="3071505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accent6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Zeigen Sie einen Schmerzpunkt</a:t>
            </a:r>
            <a:br>
              <a:rPr lang="de-DE" dirty="0"/>
            </a:br>
            <a:r>
              <a:rPr lang="de-DE" dirty="0"/>
              <a:t>so sollte man es nicht machen.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DE884DD8-0230-43BF-9C39-8A460F67C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824751"/>
            <a:ext cx="4903787" cy="45139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solidFill>
                  <a:schemeClr val="accent6">
                    <a:lumMod val="25000"/>
                  </a:schemeClr>
                </a:solidFill>
              </a:defRPr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de-DE" dirty="0"/>
              <a:t>Wenn man was besonderes sagen will!!</a:t>
            </a:r>
          </a:p>
        </p:txBody>
      </p:sp>
    </p:spTree>
    <p:extLst>
      <p:ext uri="{BB962C8B-B14F-4D97-AF65-F5344CB8AC3E}">
        <p14:creationId xmlns:p14="http://schemas.microsoft.com/office/powerpoint/2010/main" val="3279298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isda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EF65A-0CFD-40A4-8B29-42076B7BF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de-DE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Preis und Lieferfähigkeit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C43FD4-39F7-4E61-9112-9D60C374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B05-F7A2-459E-A0E4-4D6A49F8BCBE}" type="slidenum">
              <a:rPr lang="de-DE" smtClean="0"/>
              <a:t>‹#›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2C845D35-2D6B-412C-BC01-470DDF87E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51763" y="1870075"/>
            <a:ext cx="3602037" cy="4079875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9369ECE3-5909-401F-83A4-D0414269E3A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870075"/>
            <a:ext cx="6913563" cy="4079875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2580699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1 - Kontak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19056-2F31-4C92-9F01-AF8269E52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23009"/>
            <a:ext cx="4903787" cy="2414879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accent6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Ihr Name und Funktion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DE884DD8-0230-43BF-9C39-8A460F67C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824751"/>
            <a:ext cx="4903787" cy="45139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solidFill>
                  <a:schemeClr val="accent6">
                    <a:lumMod val="25000"/>
                  </a:schemeClr>
                </a:solidFill>
              </a:defRPr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de-DE" dirty="0"/>
              <a:t>Sagen Sie Danke!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3DB683D-60B9-45D9-9C6E-6DA0B512A0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41987" y="0"/>
            <a:ext cx="6450013" cy="68580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Porträtfoto von Ihnen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C1F535-2FE8-45DB-8EFF-4F0708C1CBD0}"/>
              </a:ext>
            </a:extLst>
          </p:cNvPr>
          <p:cNvSpPr txBox="1"/>
          <p:nvPr userDrawn="1"/>
        </p:nvSpPr>
        <p:spPr>
          <a:xfrm>
            <a:off x="838200" y="4801920"/>
            <a:ext cx="2744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JUMO GmbH &amp; Co. KG</a:t>
            </a:r>
          </a:p>
          <a:p>
            <a:pPr lvl="0"/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Moritz-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Juchheim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Straße 1</a:t>
            </a:r>
          </a:p>
          <a:p>
            <a:pPr lvl="0"/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36039 Fulda</a:t>
            </a:r>
          </a:p>
          <a:p>
            <a:pPr lvl="0"/>
            <a:r>
              <a:rPr lang="de-DE" dirty="0">
                <a:hlinkClick r:id="rId2"/>
              </a:rPr>
              <a:t>https://www.jumo.de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4671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2 wiederholt das Them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DB08AAB-3B96-4D81-A64A-0BE1FA4BF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503" y="162643"/>
            <a:ext cx="1456947" cy="503975"/>
          </a:xfrm>
          <a:prstGeom prst="rect">
            <a:avLst/>
          </a:prstGeom>
        </p:spPr>
      </p:pic>
      <p:sp>
        <p:nvSpPr>
          <p:cNvPr id="12" name="Bildplatzhalter 11" descr="Produktbild">
            <a:extLst>
              <a:ext uri="{FF2B5EF4-FFF2-40B4-BE49-F238E27FC236}">
                <a16:creationId xmlns:a16="http://schemas.microsoft.com/office/drawing/2014/main" id="{B68F9E65-A506-40FF-954B-EDAF8A0724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2275" y="1319213"/>
            <a:ext cx="3886200" cy="3330665"/>
          </a:xfrm>
          <a:effectLst/>
        </p:spPr>
        <p:txBody>
          <a:bodyPr wrap="none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Produktbild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B77C00B-E541-4056-9542-8E5078E2E4EE}"/>
              </a:ext>
            </a:extLst>
          </p:cNvPr>
          <p:cNvCxnSpPr>
            <a:cxnSpLocks/>
          </p:cNvCxnSpPr>
          <p:nvPr userDrawn="1"/>
        </p:nvCxnSpPr>
        <p:spPr>
          <a:xfrm>
            <a:off x="349624" y="4652683"/>
            <a:ext cx="114434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1B65FDF2-B9BE-4A9C-B5C3-5AA1890C3D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53725" y="3352800"/>
            <a:ext cx="1152525" cy="1281113"/>
          </a:xfrm>
        </p:spPr>
        <p:txBody>
          <a:bodyPr>
            <a:normAutofit/>
          </a:bodyPr>
          <a:lstStyle>
            <a:lvl1pPr marL="0" indent="0">
              <a:buNone/>
              <a:defRPr lang="de-DE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 err="1"/>
              <a:t>Pikto</a:t>
            </a:r>
            <a:r>
              <a:rPr lang="de-DE" dirty="0"/>
              <a:t> in weiß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313BC3F-F827-4DEA-95DA-CE64023AEF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2360182"/>
            <a:ext cx="5553075" cy="923330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Produktname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B62B81CB-499C-46E2-9728-7686ECBF7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9150" y="3523129"/>
            <a:ext cx="5553075" cy="42473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Produkt-Langbezeichnung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DCBC024-FF85-41BA-AF89-8B7DB31A6200}"/>
              </a:ext>
            </a:extLst>
          </p:cNvPr>
          <p:cNvSpPr txBox="1">
            <a:spLocks/>
          </p:cNvSpPr>
          <p:nvPr userDrawn="1"/>
        </p:nvSpPr>
        <p:spPr>
          <a:xfrm>
            <a:off x="784412" y="1583039"/>
            <a:ext cx="5553075" cy="424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Sie hörten: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BF1CC8-CCED-42C2-AC31-F78116C465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150" y="4686364"/>
            <a:ext cx="5715000" cy="42545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Referentenname</a:t>
            </a:r>
          </a:p>
        </p:txBody>
      </p:sp>
    </p:spTree>
    <p:extLst>
      <p:ext uri="{BB962C8B-B14F-4D97-AF65-F5344CB8AC3E}">
        <p14:creationId xmlns:p14="http://schemas.microsoft.com/office/powerpoint/2010/main" val="23704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9292C-7C27-4D95-8553-1EE0703A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2B5F21-6D6E-40F4-8677-D5F0093EE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ED0B83-7F29-4DDB-9012-541E76FF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A789AC-850B-4D17-A8D7-334C4B413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4E444D-DBA1-4EB5-A3CF-6D343A93C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B05-F7A2-459E-A0E4-4D6A49F8BCB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462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DF616-8A97-4F9A-AF7F-ADAD5D63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E11ACB-6A03-4DCE-BC9B-088D3076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02129C-A7E2-4562-91C4-7E2BDAA0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0563F4-9DAC-4673-8B69-D4BCD9DB3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B05-F7A2-459E-A0E4-4D6A49F8BCB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541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A0F41-74BE-4D3F-B008-419407C7D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A2D0182-3519-4F71-A28D-2BA80D68C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797B29-0557-4AD4-8F37-22436A30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AF1E-1B49-4444-9F95-B2771D6A0401}" type="datetimeFigureOut">
              <a:rPr lang="de-DE" smtClean="0"/>
              <a:t>28.11.2022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62E785-70EB-4C5E-8B8E-314B102F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3236DF-F273-4968-A3EB-ECCF81DE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4123-949A-4DBA-A3D7-354B6EBF4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663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lassisc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B9DDC-A9D5-4F00-8CD5-17E649839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de-DE" sz="6000" b="1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Agenda bearbeiten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2D841200-F2E0-4E9B-8180-B401DC770E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38792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1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6445F9FC-0675-4A66-B966-EC7D91F9CC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695098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2</a:t>
            </a:r>
          </a:p>
        </p:txBody>
      </p:sp>
      <p:sp>
        <p:nvSpPr>
          <p:cNvPr id="29" name="Textplatzhalter 26">
            <a:extLst>
              <a:ext uri="{FF2B5EF4-FFF2-40B4-BE49-F238E27FC236}">
                <a16:creationId xmlns:a16="http://schemas.microsoft.com/office/drawing/2014/main" id="{E33E2495-8256-410C-B094-6949EAE0DC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340387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3</a:t>
            </a:r>
          </a:p>
        </p:txBody>
      </p:sp>
      <p:sp>
        <p:nvSpPr>
          <p:cNvPr id="30" name="Textplatzhalter 26">
            <a:extLst>
              <a:ext uri="{FF2B5EF4-FFF2-40B4-BE49-F238E27FC236}">
                <a16:creationId xmlns:a16="http://schemas.microsoft.com/office/drawing/2014/main" id="{05C34BC0-3DB3-47D2-8180-80EED5DC4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992075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4</a:t>
            </a:r>
          </a:p>
        </p:txBody>
      </p:sp>
      <p:sp>
        <p:nvSpPr>
          <p:cNvPr id="31" name="Textplatzhalter 26">
            <a:extLst>
              <a:ext uri="{FF2B5EF4-FFF2-40B4-BE49-F238E27FC236}">
                <a16:creationId xmlns:a16="http://schemas.microsoft.com/office/drawing/2014/main" id="{3A2EEBDD-A9D4-48FD-B7CA-A084BF4187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643763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5</a:t>
            </a:r>
          </a:p>
        </p:txBody>
      </p:sp>
      <p:sp>
        <p:nvSpPr>
          <p:cNvPr id="32" name="Textplatzhalter 26">
            <a:extLst>
              <a:ext uri="{FF2B5EF4-FFF2-40B4-BE49-F238E27FC236}">
                <a16:creationId xmlns:a16="http://schemas.microsoft.com/office/drawing/2014/main" id="{81445672-B3BF-43A6-B70E-717730221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5306469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6</a:t>
            </a:r>
          </a:p>
        </p:txBody>
      </p:sp>
    </p:spTree>
    <p:extLst>
      <p:ext uri="{BB962C8B-B14F-4D97-AF65-F5344CB8AC3E}">
        <p14:creationId xmlns:p14="http://schemas.microsoft.com/office/powerpoint/2010/main" val="1439309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ranch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E6FF683-790C-47AA-9BFF-7D66679F957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Vollbild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9B9DDC-A9D5-4F00-8CD5-17E649839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tx1"/>
          </a:solidFill>
        </p:spPr>
        <p:txBody>
          <a:bodyPr>
            <a:normAutofit/>
          </a:bodyPr>
          <a:lstStyle>
            <a:lvl1pPr>
              <a:defRPr lang="de-DE" sz="6000" b="1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Agenda bearbeiten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2D841200-F2E0-4E9B-8180-B401DC770E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38792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1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6445F9FC-0675-4A66-B966-EC7D91F9CC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695098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2</a:t>
            </a:r>
          </a:p>
        </p:txBody>
      </p:sp>
      <p:sp>
        <p:nvSpPr>
          <p:cNvPr id="29" name="Textplatzhalter 26">
            <a:extLst>
              <a:ext uri="{FF2B5EF4-FFF2-40B4-BE49-F238E27FC236}">
                <a16:creationId xmlns:a16="http://schemas.microsoft.com/office/drawing/2014/main" id="{E33E2495-8256-410C-B094-6949EAE0DC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340387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3</a:t>
            </a:r>
          </a:p>
        </p:txBody>
      </p:sp>
      <p:sp>
        <p:nvSpPr>
          <p:cNvPr id="30" name="Textplatzhalter 26">
            <a:extLst>
              <a:ext uri="{FF2B5EF4-FFF2-40B4-BE49-F238E27FC236}">
                <a16:creationId xmlns:a16="http://schemas.microsoft.com/office/drawing/2014/main" id="{05C34BC0-3DB3-47D2-8180-80EED5DC4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992075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4</a:t>
            </a:r>
          </a:p>
        </p:txBody>
      </p:sp>
      <p:sp>
        <p:nvSpPr>
          <p:cNvPr id="31" name="Textplatzhalter 26">
            <a:extLst>
              <a:ext uri="{FF2B5EF4-FFF2-40B4-BE49-F238E27FC236}">
                <a16:creationId xmlns:a16="http://schemas.microsoft.com/office/drawing/2014/main" id="{3A2EEBDD-A9D4-48FD-B7CA-A084BF4187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643763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5</a:t>
            </a:r>
          </a:p>
        </p:txBody>
      </p:sp>
      <p:sp>
        <p:nvSpPr>
          <p:cNvPr id="32" name="Textplatzhalter 26">
            <a:extLst>
              <a:ext uri="{FF2B5EF4-FFF2-40B4-BE49-F238E27FC236}">
                <a16:creationId xmlns:a16="http://schemas.microsoft.com/office/drawing/2014/main" id="{81445672-B3BF-43A6-B70E-717730221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5306469"/>
            <a:ext cx="10515600" cy="517525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Agenda 6</a:t>
            </a:r>
          </a:p>
        </p:txBody>
      </p:sp>
    </p:spTree>
    <p:extLst>
      <p:ext uri="{BB962C8B-B14F-4D97-AF65-F5344CB8AC3E}">
        <p14:creationId xmlns:p14="http://schemas.microsoft.com/office/powerpoint/2010/main" val="3788019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eigenschafte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588" y="677041"/>
            <a:ext cx="10972812" cy="701731"/>
          </a:xfrm>
        </p:spPr>
        <p:txBody>
          <a:bodyPr>
            <a:normAutofit/>
          </a:bodyPr>
          <a:lstStyle>
            <a:lvl1pPr algn="l">
              <a:defRPr lang="de-DE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Produkteigenschaften mit Produktname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39200" y="6366624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78A4EC-BF67-4CA6-B9B3-BFA2A2E36D8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965703" y="1655064"/>
            <a:ext cx="5226297" cy="4701284"/>
          </a:xfrm>
        </p:spPr>
        <p:txBody>
          <a:bodyPr lIns="0" tIns="0" rIns="0" bIns="0">
            <a:normAutofit/>
          </a:bodyPr>
          <a:lstStyle>
            <a:lvl1pPr>
              <a:buNone/>
              <a:defRPr sz="2400"/>
            </a:lvl1pPr>
          </a:lstStyle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A5B5219-0F83-48BA-9FF1-98E47687261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588" y="1655763"/>
            <a:ext cx="6274097" cy="47005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Mastertextformat bearbeiten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36318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eigenschaften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588" y="677041"/>
            <a:ext cx="10972812" cy="701731"/>
          </a:xfrm>
        </p:spPr>
        <p:txBody>
          <a:bodyPr>
            <a:normAutofit/>
          </a:bodyPr>
          <a:lstStyle>
            <a:lvl1pPr algn="l">
              <a:defRPr lang="de-DE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Produkteigenschaften mit Produktname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39200" y="6366624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78A4EC-BF67-4CA6-B9B3-BFA2A2E36D8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965703" y="1655064"/>
            <a:ext cx="4616703" cy="4701284"/>
          </a:xfrm>
        </p:spPr>
        <p:txBody>
          <a:bodyPr lIns="0" tIns="0" rIns="0" bIns="0">
            <a:normAutofit/>
          </a:bodyPr>
          <a:lstStyle>
            <a:lvl1pPr>
              <a:buNone/>
              <a:defRPr sz="2400"/>
            </a:lvl1pPr>
          </a:lstStyle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A5B5219-0F83-48BA-9FF1-98E47687261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588" y="1655763"/>
            <a:ext cx="6274097" cy="47005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Mastertextformat bearbeiten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43873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eigenschaften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588" y="677041"/>
            <a:ext cx="10972812" cy="701731"/>
          </a:xfrm>
        </p:spPr>
        <p:txBody>
          <a:bodyPr>
            <a:normAutofit/>
          </a:bodyPr>
          <a:lstStyle>
            <a:lvl1pPr algn="l">
              <a:defRPr lang="de-DE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Produkteigenschaften mit Produktname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39200" y="6366624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78A4EC-BF67-4CA6-B9B3-BFA2A2E36D8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965703" y="1655760"/>
            <a:ext cx="4616703" cy="4700588"/>
          </a:xfrm>
        </p:spPr>
        <p:txBody>
          <a:bodyPr lIns="0" tIns="0" rIns="0" bIns="0">
            <a:normAutofit/>
          </a:bodyPr>
          <a:lstStyle>
            <a:lvl1pPr>
              <a:buNone/>
              <a:defRPr sz="2400"/>
            </a:lvl1pPr>
          </a:lstStyle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A5B5219-0F83-48BA-9FF1-98E47687261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588" y="1655763"/>
            <a:ext cx="6233001" cy="47005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Mastertextformat bearbeiten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73573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undennutze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19056-2F31-4C92-9F01-AF8269E52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de-DE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Kundenutzen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62B53F-D35D-48E4-8582-5FEFDEA4D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2438" indent="-452438">
              <a:buClr>
                <a:schemeClr val="accent1"/>
              </a:buClr>
              <a:buSzPct val="125000"/>
              <a:buFontTx/>
              <a:buBlip>
                <a:blip r:embed="rId2"/>
              </a:buBlip>
              <a:defRPr/>
            </a:lvl1pPr>
            <a:lvl2pPr marL="719138" indent="-261938">
              <a:buClr>
                <a:schemeClr val="accent1"/>
              </a:buClr>
              <a:buFontTx/>
              <a:buBlip>
                <a:blip r:embed="rId2"/>
              </a:buBlip>
              <a:defRPr/>
            </a:lvl2pPr>
            <a:lvl3pPr marL="1143000" indent="-228600">
              <a:buClr>
                <a:schemeClr val="accent1"/>
              </a:buClr>
              <a:buFontTx/>
              <a:buBlip>
                <a:blip r:embed="rId2"/>
              </a:buBlip>
              <a:defRPr/>
            </a:lvl3pPr>
            <a:lvl4pPr marL="1600200" indent="-228600">
              <a:buClr>
                <a:schemeClr val="accent1"/>
              </a:buClr>
              <a:buFontTx/>
              <a:buBlip>
                <a:blip r:embed="rId2"/>
              </a:buBlip>
              <a:defRPr/>
            </a:lvl4pPr>
            <a:lvl5pPr marL="2057400" indent="-228600">
              <a:buClr>
                <a:schemeClr val="accent1"/>
              </a:buCl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8D6BE2-5356-4371-B719-75F5F27B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645B05-F7A2-459E-A0E4-4D6A49F8BCB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210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undennutze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19056-2F31-4C92-9F01-AF8269E52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Kundenutzen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62B53F-D35D-48E4-8582-5FEFDEA4D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2438" indent="-452438">
              <a:buClr>
                <a:schemeClr val="accent1"/>
              </a:buClr>
              <a:buSzPct val="125000"/>
              <a:buFontTx/>
              <a:buBlip>
                <a:blip r:embed="rId2"/>
              </a:buBlip>
              <a:defRPr/>
            </a:lvl1pPr>
            <a:lvl2pPr marL="719138" indent="-261938">
              <a:buClr>
                <a:schemeClr val="accent1"/>
              </a:buClr>
              <a:buFontTx/>
              <a:buBlip>
                <a:blip r:embed="rId2"/>
              </a:buBlip>
              <a:defRPr/>
            </a:lvl2pPr>
            <a:lvl3pPr marL="1143000" indent="-228600">
              <a:buClr>
                <a:schemeClr val="accent1"/>
              </a:buClr>
              <a:buFontTx/>
              <a:buBlip>
                <a:blip r:embed="rId2"/>
              </a:buBlip>
              <a:defRPr/>
            </a:lvl3pPr>
            <a:lvl4pPr marL="1600200" indent="-228600">
              <a:buClr>
                <a:schemeClr val="accent1"/>
              </a:buClr>
              <a:buFontTx/>
              <a:buBlip>
                <a:blip r:embed="rId2"/>
              </a:buBlip>
              <a:defRPr/>
            </a:lvl4pPr>
            <a:lvl5pPr marL="2057400" indent="-228600">
              <a:buClr>
                <a:schemeClr val="accent1"/>
              </a:buCl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8D6BE2-5356-4371-B719-75F5F27B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645B05-F7A2-459E-A0E4-4D6A49F8BCB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458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272D9C3-2414-45DA-922B-31D5A77B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BA7312-82F6-4007-B0F3-59D3FCD06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41195E-4E38-48FB-A6F4-06548063F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34FA0C-A215-403C-B853-F2E4ACC69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AD3C44-1E87-454E-88A5-010443322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45B05-F7A2-459E-A0E4-4D6A49F8BCB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35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67" r:id="rId3"/>
    <p:sldLayoutId id="2147483679" r:id="rId4"/>
    <p:sldLayoutId id="2147483665" r:id="rId5"/>
    <p:sldLayoutId id="2147483682" r:id="rId6"/>
    <p:sldLayoutId id="2147483681" r:id="rId7"/>
    <p:sldLayoutId id="2147483669" r:id="rId8"/>
    <p:sldLayoutId id="2147483684" r:id="rId9"/>
    <p:sldLayoutId id="2147483685" r:id="rId10"/>
    <p:sldLayoutId id="2147483664" r:id="rId11"/>
    <p:sldLayoutId id="2147483690" r:id="rId12"/>
    <p:sldLayoutId id="2147483668" r:id="rId13"/>
    <p:sldLayoutId id="2147483689" r:id="rId14"/>
    <p:sldLayoutId id="2147483675" r:id="rId15"/>
    <p:sldLayoutId id="2147483692" r:id="rId16"/>
    <p:sldLayoutId id="2147483670" r:id="rId17"/>
    <p:sldLayoutId id="2147483671" r:id="rId18"/>
    <p:sldLayoutId id="2147483672" r:id="rId19"/>
    <p:sldLayoutId id="2147483655" r:id="rId20"/>
    <p:sldLayoutId id="2147483677" r:id="rId21"/>
    <p:sldLayoutId id="2147483686" r:id="rId22"/>
    <p:sldLayoutId id="2147483687" r:id="rId23"/>
    <p:sldLayoutId id="2147483662" r:id="rId24"/>
    <p:sldLayoutId id="2147483691" r:id="rId25"/>
    <p:sldLayoutId id="2147483673" r:id="rId26"/>
    <p:sldLayoutId id="2147483651" r:id="rId27"/>
    <p:sldLayoutId id="2147483654" r:id="rId28"/>
    <p:sldLayoutId id="2147483693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ebp"/><Relationship Id="rId7" Type="http://schemas.openxmlformats.org/officeDocument/2006/relationships/comments" Target="../comments/comment1.xml"/><Relationship Id="rId2" Type="http://schemas.openxmlformats.org/officeDocument/2006/relationships/image" Target="../media/image17.web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webp"/><Relationship Id="rId4" Type="http://schemas.openxmlformats.org/officeDocument/2006/relationships/image" Target="../media/image19.web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8E1BAE-D6FF-49BC-A049-101E1AF3B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50" y="2360182"/>
            <a:ext cx="5553075" cy="923330"/>
          </a:xfrm>
        </p:spPr>
        <p:txBody>
          <a:bodyPr>
            <a:normAutofit fontScale="90000"/>
          </a:bodyPr>
          <a:lstStyle/>
          <a:p>
            <a:r>
              <a:rPr lang="de-DE" sz="4000" dirty="0"/>
              <a:t>JUMO </a:t>
            </a:r>
            <a:r>
              <a:rPr lang="de-DE" sz="4000" dirty="0" err="1"/>
              <a:t>flowTRANS</a:t>
            </a:r>
            <a:r>
              <a:rPr lang="de-DE" sz="4000" dirty="0"/>
              <a:t> US W01</a:t>
            </a:r>
            <a:br>
              <a:rPr lang="de-DE" sz="4000" dirty="0"/>
            </a:br>
            <a:r>
              <a:rPr lang="de-DE" sz="4000" dirty="0"/>
              <a:t>JUMO </a:t>
            </a:r>
            <a:r>
              <a:rPr lang="de-DE" sz="4000" dirty="0" err="1"/>
              <a:t>flowTRANS</a:t>
            </a:r>
            <a:r>
              <a:rPr lang="de-DE" sz="4000" dirty="0"/>
              <a:t> US W02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5EAE2F3A-A9A0-42A4-9DC1-460C4A856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50" y="3523128"/>
            <a:ext cx="5553075" cy="1043061"/>
          </a:xfrm>
        </p:spPr>
        <p:txBody>
          <a:bodyPr>
            <a:normAutofit/>
          </a:bodyPr>
          <a:lstStyle/>
          <a:p>
            <a:r>
              <a:rPr lang="pl-PL" dirty="0"/>
              <a:t>Nowe przepływomierze ultradźwiękowe</a:t>
            </a:r>
          </a:p>
          <a:p>
            <a:r>
              <a:rPr lang="de-DE" dirty="0"/>
              <a:t>(406050 / 406051)</a:t>
            </a:r>
          </a:p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539BB80-97B4-47CA-BDAD-4AE1012290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Dirk Losert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0488A1-8CB5-4499-A8EF-6710A2A17F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761" y="3283512"/>
            <a:ext cx="1350502" cy="12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02A288-2BF5-4FA0-AC4F-C52266FC5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Nowe</a:t>
            </a:r>
            <a:r>
              <a:rPr lang="de-DE" dirty="0"/>
              <a:t> </a:t>
            </a:r>
            <a:r>
              <a:rPr lang="de-DE" dirty="0" err="1"/>
              <a:t>stanowisko</a:t>
            </a:r>
            <a:r>
              <a:rPr lang="de-DE" dirty="0"/>
              <a:t> do </a:t>
            </a:r>
            <a:r>
              <a:rPr lang="de-DE" dirty="0" err="1"/>
              <a:t>kalibracji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FB5B7F3-F737-4267-A9A6-8CB09EB94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154" y="3896266"/>
            <a:ext cx="3129719" cy="2347289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6A82A81-A2E3-4358-8527-31AB9E51C6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8965" y="1184612"/>
            <a:ext cx="3129720" cy="234728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6B48AE44-715F-44E2-A837-EE492EE6272B}"/>
              </a:ext>
            </a:extLst>
          </p:cNvPr>
          <p:cNvSpPr/>
          <p:nvPr/>
        </p:nvSpPr>
        <p:spPr>
          <a:xfrm>
            <a:off x="609600" y="1503697"/>
            <a:ext cx="6386557" cy="4031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2133" dirty="0">
                <a:latin typeface="Arial" panose="020B0604020202020204" pitchFamily="34" charset="0"/>
              </a:rPr>
              <a:t>Zarówno z zimną jak i ciepłą wodą, posiadające 2 zbiorniki (oba z podgrzewaniem, jeden z chłodzeniem),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2133" dirty="0">
                <a:latin typeface="Arial" panose="020B0604020202020204" pitchFamily="34" charset="0"/>
              </a:rPr>
              <a:t>dwie linie testowe o długości max. 6 metrów każda.</a:t>
            </a:r>
            <a:endParaRPr lang="en-US" sz="2133" dirty="0">
              <a:latin typeface="Arial" panose="020B0604020202020204" pitchFamily="34" charset="0"/>
            </a:endParaRPr>
          </a:p>
          <a:p>
            <a:r>
              <a:rPr lang="pl-PL" sz="2133" dirty="0">
                <a:latin typeface="Arial" panose="020B0604020202020204" pitchFamily="34" charset="0"/>
              </a:rPr>
              <a:t>Stosowane normy to</a:t>
            </a:r>
            <a:r>
              <a:rPr lang="en-US" sz="2133" dirty="0">
                <a:latin typeface="Arial" panose="020B0604020202020204" pitchFamily="34" charset="0"/>
              </a:rPr>
              <a:t>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 err="1">
                <a:latin typeface="Arial" panose="020B0604020202020204" pitchFamily="34" charset="0"/>
              </a:rPr>
              <a:t>Próbnik</a:t>
            </a:r>
            <a:r>
              <a:rPr lang="en-US" sz="2133" dirty="0">
                <a:latin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</a:rPr>
              <a:t>tłok</a:t>
            </a:r>
            <a:r>
              <a:rPr lang="pl-PL" sz="2133" dirty="0" err="1">
                <a:latin typeface="Arial" panose="020B0604020202020204" pitchFamily="34" charset="0"/>
              </a:rPr>
              <a:t>owy</a:t>
            </a:r>
            <a:br>
              <a:rPr lang="en-US" sz="2133" dirty="0">
                <a:latin typeface="Arial" panose="020B0604020202020204" pitchFamily="34" charset="0"/>
              </a:rPr>
            </a:br>
            <a:r>
              <a:rPr lang="en-US" sz="2133" dirty="0">
                <a:latin typeface="Arial" panose="020B0604020202020204" pitchFamily="34" charset="0"/>
              </a:rPr>
              <a:t>(0,0005 l/h - 7.000 l/h, 30l</a:t>
            </a:r>
            <a:r>
              <a:rPr lang="pl-PL" sz="2133" dirty="0">
                <a:latin typeface="Arial" panose="020B0604020202020204" pitchFamily="34" charset="0"/>
              </a:rPr>
              <a:t> objętość testowa</a:t>
            </a:r>
            <a:r>
              <a:rPr lang="en-US" sz="2133" dirty="0">
                <a:latin typeface="Arial" panose="020B0604020202020204" pitchFamily="34" charset="0"/>
              </a:rPr>
              <a:t>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sz="2133" dirty="0">
                <a:latin typeface="Arial" panose="020B0604020202020204" pitchFamily="34" charset="0"/>
              </a:rPr>
              <a:t>Waga </a:t>
            </a:r>
            <a:r>
              <a:rPr lang="en-US" sz="2133" dirty="0">
                <a:latin typeface="Arial" panose="020B0604020202020204" pitchFamily="34" charset="0"/>
              </a:rPr>
              <a:t>300kg</a:t>
            </a:r>
            <a:br>
              <a:rPr lang="en-US" sz="2133" dirty="0">
                <a:latin typeface="Arial" panose="020B0604020202020204" pitchFamily="34" charset="0"/>
              </a:rPr>
            </a:br>
            <a:r>
              <a:rPr lang="en-US" sz="2133" dirty="0">
                <a:latin typeface="Arial" panose="020B0604020202020204" pitchFamily="34" charset="0"/>
              </a:rPr>
              <a:t>(2m3/h - 25 m3/h, 300l</a:t>
            </a:r>
            <a:r>
              <a:rPr lang="pl-PL" sz="2133" dirty="0">
                <a:latin typeface="Arial" panose="020B0604020202020204" pitchFamily="34" charset="0"/>
              </a:rPr>
              <a:t> objętość testowa</a:t>
            </a:r>
            <a:r>
              <a:rPr lang="en-US" sz="2133" dirty="0">
                <a:latin typeface="Arial" panose="020B0604020202020204" pitchFamily="34" charset="0"/>
              </a:rPr>
              <a:t>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 err="1">
                <a:latin typeface="Arial" panose="020B0604020202020204" pitchFamily="34" charset="0"/>
              </a:rPr>
              <a:t>Przepływomierz</a:t>
            </a:r>
            <a:r>
              <a:rPr lang="en-US" sz="2133" dirty="0">
                <a:latin typeface="Arial" panose="020B0604020202020204" pitchFamily="34" charset="0"/>
              </a:rPr>
              <a:t> </a:t>
            </a:r>
            <a:r>
              <a:rPr lang="en-US" sz="2133" dirty="0" err="1">
                <a:latin typeface="Arial" panose="020B0604020202020204" pitchFamily="34" charset="0"/>
              </a:rPr>
              <a:t>magnetyczny</a:t>
            </a:r>
            <a:br>
              <a:rPr lang="en-US" sz="2133" dirty="0">
                <a:latin typeface="Arial" panose="020B0604020202020204" pitchFamily="34" charset="0"/>
              </a:rPr>
            </a:br>
            <a:r>
              <a:rPr lang="en-US" sz="2133" dirty="0">
                <a:latin typeface="Arial" panose="020B0604020202020204" pitchFamily="34" charset="0"/>
              </a:rPr>
              <a:t>(2m3/h - 25 m3/h)</a:t>
            </a:r>
            <a:endParaRPr lang="de-DE" sz="2133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BE4B862-8136-4AC5-870A-031F5AA7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A4EC-BF67-4CA6-B9B3-BFA2A2E36D8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3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6352D16-8D18-45BE-8CA7-09BC779B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Zalety</a:t>
            </a:r>
            <a:br>
              <a:rPr lang="de-DE" dirty="0"/>
            </a:br>
            <a:r>
              <a:rPr lang="de-DE" dirty="0"/>
              <a:t>JUMO </a:t>
            </a:r>
            <a:r>
              <a:rPr lang="de-DE" dirty="0" err="1"/>
              <a:t>flowTRANS</a:t>
            </a:r>
            <a:r>
              <a:rPr lang="de-DE" dirty="0"/>
              <a:t> US W01 / W02	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23A4B34-0CE9-4385-9F7B-057F0E860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Niezależność</a:t>
            </a:r>
            <a:r>
              <a:rPr lang="en-GB" dirty="0"/>
              <a:t> od </a:t>
            </a:r>
            <a:r>
              <a:rPr lang="en-GB" dirty="0" err="1"/>
              <a:t>przewodności</a:t>
            </a:r>
            <a:endParaRPr lang="pl-PL" dirty="0"/>
          </a:p>
          <a:p>
            <a:r>
              <a:rPr lang="pl-PL" dirty="0"/>
              <a:t>Brak części ruchomych – „no </a:t>
            </a:r>
            <a:r>
              <a:rPr lang="pl-PL" dirty="0" err="1"/>
              <a:t>wear</a:t>
            </a:r>
            <a:r>
              <a:rPr lang="pl-PL" dirty="0"/>
              <a:t> no </a:t>
            </a:r>
            <a:r>
              <a:rPr lang="pl-PL" dirty="0" err="1"/>
              <a:t>tear</a:t>
            </a:r>
            <a:r>
              <a:rPr lang="pl-PL" dirty="0"/>
              <a:t>”</a:t>
            </a:r>
          </a:p>
          <a:p>
            <a:r>
              <a:rPr lang="pl-PL" dirty="0"/>
              <a:t>Duża dynamika 1:100 (0,1 m/s...10 m/s*) </a:t>
            </a:r>
          </a:p>
          <a:p>
            <a:r>
              <a:rPr lang="pl-PL" dirty="0"/>
              <a:t>Wydajne tworzywa sztuczne PPSU / PEEK w kontakcie z medium</a:t>
            </a:r>
          </a:p>
          <a:p>
            <a:r>
              <a:rPr lang="pl-PL" dirty="0"/>
              <a:t>Brak metalu w kontakcie z medium i środowiskiem</a:t>
            </a:r>
          </a:p>
          <a:p>
            <a:r>
              <a:rPr lang="pl-PL" dirty="0"/>
              <a:t>Brak wymagania trójnika jako armatury montażowej</a:t>
            </a:r>
          </a:p>
          <a:p>
            <a:r>
              <a:rPr lang="en-GB" dirty="0"/>
              <a:t>4-20 mA </a:t>
            </a:r>
            <a:r>
              <a:rPr lang="en-GB" dirty="0">
                <a:sym typeface="Symbol" panose="05050102010706020507" pitchFamily="18" charset="2"/>
              </a:rPr>
              <a:t></a:t>
            </a:r>
            <a:r>
              <a:rPr lang="pl-PL" dirty="0">
                <a:sym typeface="Symbol" panose="05050102010706020507" pitchFamily="18" charset="2"/>
              </a:rPr>
              <a:t> nie jest wymagane wejście cyfrowe dla PLC</a:t>
            </a:r>
            <a:endParaRPr lang="en-GB" dirty="0">
              <a:sym typeface="Symbol" panose="05050102010706020507" pitchFamily="18" charset="2"/>
            </a:endParaRPr>
          </a:p>
          <a:p>
            <a:endParaRPr lang="en-GB" dirty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GB" sz="1900" dirty="0">
                <a:sym typeface="Symbol" panose="05050102010706020507" pitchFamily="18" charset="2"/>
              </a:rPr>
              <a:t>*DN15</a:t>
            </a:r>
            <a:r>
              <a:rPr lang="pl-PL" sz="1900" dirty="0">
                <a:sym typeface="Symbol" panose="05050102010706020507" pitchFamily="18" charset="2"/>
              </a:rPr>
              <a:t> do </a:t>
            </a:r>
            <a:r>
              <a:rPr lang="en-GB" sz="1900" dirty="0">
                <a:sym typeface="Symbol" panose="05050102010706020507" pitchFamily="18" charset="2"/>
              </a:rPr>
              <a:t>7,5 m/s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456C1-3DD2-463A-8B70-4CF4B0FE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B05-F7A2-459E-A0E4-4D6A49F8BCBE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024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splashing-165192_128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7547" b="754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0" y="1773150"/>
            <a:ext cx="5355771" cy="2793628"/>
          </a:xfrm>
        </p:spPr>
        <p:txBody>
          <a:bodyPr/>
          <a:lstStyle/>
          <a:p>
            <a:r>
              <a:rPr lang="de-DE" dirty="0"/>
              <a:t>Typ</a:t>
            </a:r>
            <a:r>
              <a:rPr lang="pl-PL" dirty="0"/>
              <a:t>owe aplikacje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5776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BE4CD48-87BF-44F2-811B-32D859A23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295" y="690409"/>
            <a:ext cx="4716891" cy="972448"/>
          </a:xfrm>
        </p:spPr>
        <p:txBody>
          <a:bodyPr>
            <a:normAutofit/>
          </a:bodyPr>
          <a:lstStyle/>
          <a:p>
            <a:r>
              <a:rPr lang="de-DE" dirty="0"/>
              <a:t>Typ</a:t>
            </a:r>
            <a:r>
              <a:rPr lang="pl-PL" dirty="0"/>
              <a:t>owe aplikacje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EA98FA9-0A85-4F7D-B758-702B116D8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56832" y="1425962"/>
            <a:ext cx="5535167" cy="423270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800" dirty="0"/>
              <a:t>"małe i średnie stacje uzdatniania wody" </a:t>
            </a:r>
            <a:endParaRPr lang="de-DE" sz="2800" dirty="0"/>
          </a:p>
          <a:p>
            <a:pPr>
              <a:buNone/>
            </a:pPr>
            <a:endParaRPr lang="de-DE" sz="2800" dirty="0"/>
          </a:p>
          <a:p>
            <a:pPr>
              <a:buNone/>
            </a:pPr>
            <a:r>
              <a:rPr lang="de-DE" sz="4400" dirty="0"/>
              <a:t>(</a:t>
            </a:r>
            <a:r>
              <a:rPr lang="pl-PL" sz="4400" dirty="0"/>
              <a:t>Morska</a:t>
            </a:r>
            <a:r>
              <a:rPr lang="de-DE" sz="4400" dirty="0"/>
              <a:t>)</a:t>
            </a:r>
            <a:r>
              <a:rPr lang="pl-PL" sz="4400" dirty="0"/>
              <a:t> Wielkość kontenera</a:t>
            </a:r>
            <a:endParaRPr lang="de-DE" sz="2800" dirty="0"/>
          </a:p>
          <a:p>
            <a:pPr>
              <a:buFontTx/>
              <a:buChar char="-"/>
            </a:pPr>
            <a:endParaRPr lang="de-DE" sz="2800" dirty="0"/>
          </a:p>
          <a:p>
            <a:pPr>
              <a:buFontTx/>
              <a:buChar char="-"/>
            </a:pP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DE5714-A825-481B-9D2E-B81C1D4D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A4EC-BF67-4CA6-B9B3-BFA2A2E36D8C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1" name="Grafik 10" descr="556container-ren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3777"/>
            <a:ext cx="6516590" cy="63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025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BE4CD48-87BF-44F2-811B-32D859A23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295" y="690409"/>
            <a:ext cx="4716891" cy="972448"/>
          </a:xfrm>
        </p:spPr>
        <p:txBody>
          <a:bodyPr>
            <a:normAutofit/>
          </a:bodyPr>
          <a:lstStyle/>
          <a:p>
            <a:r>
              <a:rPr lang="de-DE" dirty="0"/>
              <a:t>Typ</a:t>
            </a:r>
            <a:r>
              <a:rPr lang="pl-PL" dirty="0"/>
              <a:t>owe aplikacje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EA98FA9-0A85-4F7D-B758-702B116D8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56832" y="1425962"/>
            <a:ext cx="5535167" cy="423270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sz="2800" dirty="0"/>
              <a:t>"</a:t>
            </a:r>
            <a:r>
              <a:rPr lang="de-DE" sz="2800" dirty="0" err="1"/>
              <a:t>małe</a:t>
            </a:r>
            <a:r>
              <a:rPr lang="de-DE" sz="2800" dirty="0"/>
              <a:t> i </a:t>
            </a:r>
            <a:r>
              <a:rPr lang="de-DE" sz="2800" dirty="0" err="1"/>
              <a:t>średnie</a:t>
            </a:r>
            <a:r>
              <a:rPr lang="de-DE" sz="2800" dirty="0"/>
              <a:t> </a:t>
            </a:r>
            <a:r>
              <a:rPr lang="de-DE" sz="2800" dirty="0" err="1"/>
              <a:t>moduły</a:t>
            </a:r>
            <a:r>
              <a:rPr lang="de-DE" sz="2800" dirty="0"/>
              <a:t>"</a:t>
            </a:r>
          </a:p>
          <a:p>
            <a:pPr>
              <a:buNone/>
            </a:pPr>
            <a:endParaRPr lang="de-DE" sz="2800" dirty="0"/>
          </a:p>
          <a:p>
            <a:pPr>
              <a:buNone/>
            </a:pPr>
            <a:r>
              <a:rPr lang="pl-PL" sz="4400" dirty="0" err="1"/>
              <a:t>Skidy</a:t>
            </a:r>
            <a:r>
              <a:rPr lang="de-DE" sz="4400" dirty="0"/>
              <a:t> /</a:t>
            </a:r>
            <a:r>
              <a:rPr lang="pl-PL" sz="4400" dirty="0"/>
              <a:t> montaż na ramie</a:t>
            </a:r>
            <a:endParaRPr lang="de-DE" sz="4400" dirty="0"/>
          </a:p>
          <a:p>
            <a:pPr>
              <a:buFontTx/>
              <a:buChar char="-"/>
            </a:pPr>
            <a:endParaRPr lang="de-DE" sz="2800" dirty="0"/>
          </a:p>
          <a:p>
            <a:pPr>
              <a:buNone/>
            </a:pPr>
            <a:endParaRPr lang="de-DE" sz="2800" dirty="0"/>
          </a:p>
          <a:p>
            <a:pPr>
              <a:buFontTx/>
              <a:buChar char="-"/>
            </a:pPr>
            <a:endParaRPr lang="de-DE" sz="2800" dirty="0"/>
          </a:p>
          <a:p>
            <a:pPr>
              <a:buFontTx/>
              <a:buChar char="-"/>
            </a:pP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DE5714-A825-481B-9D2E-B81C1D4D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A4EC-BF67-4CA6-B9B3-BFA2A2E36D8C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8" name="Grafik 7" descr="EF_Branchen_503x503-eed1db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048"/>
            <a:ext cx="6473952" cy="64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83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BE4CD48-87BF-44F2-811B-32D859A23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295" y="690409"/>
            <a:ext cx="4716891" cy="972448"/>
          </a:xfrm>
        </p:spPr>
        <p:txBody>
          <a:bodyPr>
            <a:normAutofit/>
          </a:bodyPr>
          <a:lstStyle/>
          <a:p>
            <a:r>
              <a:rPr lang="de-DE" dirty="0"/>
              <a:t>Typ</a:t>
            </a:r>
            <a:r>
              <a:rPr lang="pl-PL" dirty="0"/>
              <a:t>owe aplikacje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EA98FA9-0A85-4F7D-B758-702B116D8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56832" y="1425962"/>
            <a:ext cx="5535167" cy="4232701"/>
          </a:xfrm>
        </p:spPr>
        <p:txBody>
          <a:bodyPr>
            <a:noAutofit/>
          </a:bodyPr>
          <a:lstStyle/>
          <a:p>
            <a:pPr>
              <a:buNone/>
            </a:pPr>
            <a:endParaRPr lang="de-DE" sz="3200" dirty="0"/>
          </a:p>
          <a:p>
            <a:pPr>
              <a:buNone/>
            </a:pPr>
            <a:endParaRPr lang="de-DE" sz="2800" dirty="0"/>
          </a:p>
          <a:p>
            <a:pPr>
              <a:buNone/>
            </a:pPr>
            <a:endParaRPr lang="de-DE" sz="2800" dirty="0"/>
          </a:p>
          <a:p>
            <a:pPr>
              <a:buNone/>
            </a:pPr>
            <a:endParaRPr lang="de-DE" sz="4000" dirty="0"/>
          </a:p>
          <a:p>
            <a:pPr marL="0" indent="0">
              <a:buNone/>
            </a:pPr>
            <a:r>
              <a:rPr lang="pl-PL" sz="4000" dirty="0"/>
              <a:t>np. instalacje montowane na płytach</a:t>
            </a:r>
            <a:endParaRPr lang="de-DE" sz="4000" dirty="0"/>
          </a:p>
          <a:p>
            <a:pPr>
              <a:buFontTx/>
              <a:buChar char="-"/>
            </a:pPr>
            <a:endParaRPr lang="de-DE" sz="4000" dirty="0"/>
          </a:p>
          <a:p>
            <a:pPr>
              <a:buFontTx/>
              <a:buChar char="-"/>
            </a:pPr>
            <a:endParaRPr lang="de-DE" sz="4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DE5714-A825-481B-9D2E-B81C1D4D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A4EC-BF67-4CA6-B9B3-BFA2A2E36D8C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0" name="Grafik 9" descr="Systemplatte_kle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4211" y="0"/>
            <a:ext cx="4640239" cy="6858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809670" y="1634990"/>
            <a:ext cx="49301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i="1" dirty="0"/>
              <a:t>"małe instalacje pomiarowe </a:t>
            </a:r>
          </a:p>
          <a:p>
            <a:r>
              <a:rPr lang="pl-PL" sz="3200" i="1" dirty="0"/>
              <a:t>i dozujące"</a:t>
            </a:r>
            <a:endParaRPr lang="de-DE" sz="3200" i="1" dirty="0"/>
          </a:p>
        </p:txBody>
      </p:sp>
    </p:spTree>
    <p:extLst>
      <p:ext uri="{BB962C8B-B14F-4D97-AF65-F5344CB8AC3E}">
        <p14:creationId xmlns:p14="http://schemas.microsoft.com/office/powerpoint/2010/main" val="41359862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Ideal</a:t>
            </a:r>
            <a:r>
              <a:rPr lang="pl-PL" dirty="0" err="1"/>
              <a:t>ne</a:t>
            </a:r>
            <a:r>
              <a:rPr lang="pl-PL" dirty="0"/>
              <a:t> połączenie   </a:t>
            </a:r>
            <a:r>
              <a:rPr lang="de-DE" dirty="0"/>
              <a:t>		LOGOSCREEN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A4EC-BF67-4CA6-B9B3-BFA2A2E36D8C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7" name="Inhaltsplatzhalter 6" descr="JUMO_flowTRANS_US_W01_DN25_mitLogo.jpg"/>
          <p:cNvPicPr>
            <a:picLocks noGrp="1" noChangeAspect="1"/>
          </p:cNvPicPr>
          <p:nvPr>
            <p:ph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21" y="1469131"/>
            <a:ext cx="3048000" cy="2213043"/>
          </a:xfrm>
        </p:spPr>
      </p:pic>
      <p:pic>
        <p:nvPicPr>
          <p:cNvPr id="6" name="Bildplatzhalter 5" descr="706530_LOGOSCREEN_700_persp_rechts.pn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2" r="1682"/>
          <a:stretch>
            <a:fillRect/>
          </a:stretch>
        </p:blipFill>
        <p:spPr>
          <a:xfrm>
            <a:off x="7075431" y="1755076"/>
            <a:ext cx="4616703" cy="47005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58368" y="3749040"/>
            <a:ext cx="585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LS 601:</a:t>
            </a:r>
          </a:p>
          <a:p>
            <a:r>
              <a:rPr lang="de-DE" sz="2000" dirty="0"/>
              <a:t>2 </a:t>
            </a:r>
            <a:r>
              <a:rPr lang="pl-PL" sz="2000" dirty="0"/>
              <a:t>kanały dla przepływu</a:t>
            </a:r>
          </a:p>
          <a:p>
            <a:r>
              <a:rPr lang="de-DE" sz="2000" dirty="0"/>
              <a:t>2 </a:t>
            </a:r>
            <a:r>
              <a:rPr lang="de-DE" sz="2000" dirty="0" err="1"/>
              <a:t>szybkie</a:t>
            </a:r>
            <a:r>
              <a:rPr lang="de-DE" sz="2000" dirty="0"/>
              <a:t> </a:t>
            </a:r>
            <a:r>
              <a:rPr lang="de-DE" sz="2000" dirty="0" err="1"/>
              <a:t>wejścia</a:t>
            </a:r>
            <a:r>
              <a:rPr lang="de-DE" sz="2000" dirty="0"/>
              <a:t> </a:t>
            </a:r>
            <a:r>
              <a:rPr lang="de-DE" sz="2000" dirty="0" err="1"/>
              <a:t>częstotliwościowe</a:t>
            </a:r>
            <a:r>
              <a:rPr lang="pl-PL" sz="2000" dirty="0"/>
              <a:t> </a:t>
            </a:r>
            <a:r>
              <a:rPr lang="de-DE" sz="2000" dirty="0"/>
              <a:t>(max. 12,5kHz)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670560" y="51070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/>
              <a:t>LS 700:</a:t>
            </a:r>
          </a:p>
          <a:p>
            <a:r>
              <a:rPr lang="pl-PL" sz="2000" dirty="0"/>
              <a:t>8 kanałów dla przepływu</a:t>
            </a:r>
          </a:p>
          <a:p>
            <a:r>
              <a:rPr lang="pl-PL" sz="2000" dirty="0"/>
              <a:t>8 szybkich wejść częstotliwościowych </a:t>
            </a:r>
            <a:r>
              <a:rPr lang="de-DE" sz="2000" dirty="0"/>
              <a:t>(max. 12,5kHz)</a:t>
            </a:r>
          </a:p>
        </p:txBody>
      </p:sp>
      <p:grpSp>
        <p:nvGrpSpPr>
          <p:cNvPr id="4" name="Gruppieren 14"/>
          <p:cNvGrpSpPr/>
          <p:nvPr/>
        </p:nvGrpSpPr>
        <p:grpSpPr>
          <a:xfrm>
            <a:off x="4864608" y="1975104"/>
            <a:ext cx="2816352" cy="1375172"/>
            <a:chOff x="4864608" y="1975104"/>
            <a:chExt cx="2816352" cy="1375172"/>
          </a:xfrm>
        </p:grpSpPr>
        <p:cxnSp>
          <p:nvCxnSpPr>
            <p:cNvPr id="12" name="Gerade Verbindung mit Pfeil 11"/>
            <p:cNvCxnSpPr/>
            <p:nvPr/>
          </p:nvCxnSpPr>
          <p:spPr>
            <a:xfrm flipV="1">
              <a:off x="4864608" y="2688336"/>
              <a:ext cx="1956816" cy="18288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5742432" y="1975104"/>
              <a:ext cx="694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600" dirty="0"/>
                <a:t>f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956048" y="2980944"/>
              <a:ext cx="2724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(</a:t>
              </a:r>
              <a:r>
                <a:rPr lang="pl-PL" dirty="0"/>
                <a:t>lub</a:t>
              </a:r>
              <a:r>
                <a:rPr lang="de-DE" dirty="0"/>
                <a:t> 4..20mA)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Ideal</a:t>
            </a:r>
            <a:r>
              <a:rPr lang="pl-PL" dirty="0" err="1"/>
              <a:t>ne</a:t>
            </a:r>
            <a:r>
              <a:rPr lang="pl-PL" dirty="0"/>
              <a:t> połączenie</a:t>
            </a:r>
            <a:r>
              <a:rPr lang="de-DE" dirty="0"/>
              <a:t>		AQUIS </a:t>
            </a:r>
            <a:r>
              <a:rPr lang="de-DE" dirty="0" err="1"/>
              <a:t>touch</a:t>
            </a:r>
            <a:r>
              <a:rPr lang="de-DE" dirty="0"/>
              <a:t> S &amp; P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A4EC-BF67-4CA6-B9B3-BFA2A2E36D8C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7" name="Inhaltsplatzhalter 6" descr="JUMO_flowTRANS_US_W01_DN25_mitLogo.jpg"/>
          <p:cNvPicPr>
            <a:picLocks noGrp="1" noChangeAspect="1"/>
          </p:cNvPicPr>
          <p:nvPr>
            <p:ph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21" y="1469131"/>
            <a:ext cx="3048000" cy="2213043"/>
          </a:xfrm>
        </p:spPr>
      </p:pic>
      <p:sp>
        <p:nvSpPr>
          <p:cNvPr id="9" name="Textfeld 8"/>
          <p:cNvSpPr txBox="1"/>
          <p:nvPr/>
        </p:nvSpPr>
        <p:spPr>
          <a:xfrm>
            <a:off x="658368" y="3749040"/>
            <a:ext cx="585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200" dirty="0"/>
          </a:p>
          <a:p>
            <a:r>
              <a:rPr lang="de-DE" sz="2000" dirty="0"/>
              <a:t>1 </a:t>
            </a:r>
            <a:r>
              <a:rPr lang="pl-PL" sz="2000" dirty="0"/>
              <a:t>kanał dla przepływu</a:t>
            </a:r>
          </a:p>
          <a:p>
            <a:r>
              <a:rPr lang="de-DE" sz="2000" dirty="0"/>
              <a:t>1 </a:t>
            </a:r>
            <a:r>
              <a:rPr lang="pl-PL" sz="2000" dirty="0"/>
              <a:t>szybkie wejście częstotliwościowe </a:t>
            </a:r>
            <a:r>
              <a:rPr lang="de-DE" sz="2000" dirty="0"/>
              <a:t>(max. 10kHz)</a:t>
            </a:r>
            <a:endParaRPr lang="de-DE" dirty="0"/>
          </a:p>
        </p:txBody>
      </p:sp>
      <p:grpSp>
        <p:nvGrpSpPr>
          <p:cNvPr id="4" name="Gruppieren 14"/>
          <p:cNvGrpSpPr/>
          <p:nvPr/>
        </p:nvGrpSpPr>
        <p:grpSpPr>
          <a:xfrm>
            <a:off x="4864608" y="1975104"/>
            <a:ext cx="2816352" cy="1375172"/>
            <a:chOff x="4864608" y="1975104"/>
            <a:chExt cx="2816352" cy="1375172"/>
          </a:xfrm>
        </p:grpSpPr>
        <p:cxnSp>
          <p:nvCxnSpPr>
            <p:cNvPr id="12" name="Gerade Verbindung mit Pfeil 11"/>
            <p:cNvCxnSpPr/>
            <p:nvPr/>
          </p:nvCxnSpPr>
          <p:spPr>
            <a:xfrm flipV="1">
              <a:off x="4864608" y="2688336"/>
              <a:ext cx="1956816" cy="18288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5742432" y="1975104"/>
              <a:ext cx="694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600" dirty="0"/>
                <a:t>f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956048" y="2980944"/>
              <a:ext cx="2724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(</a:t>
              </a:r>
              <a:r>
                <a:rPr lang="pl-PL" dirty="0"/>
                <a:t>lub</a:t>
              </a:r>
              <a:r>
                <a:rPr lang="de-DE" dirty="0"/>
                <a:t> 4..20mA)</a:t>
              </a:r>
            </a:p>
          </p:txBody>
        </p:sp>
      </p:grpSp>
      <p:pic>
        <p:nvPicPr>
          <p:cNvPr id="16" name="Bildplatzhalter 15" descr="202581_AQUIS_touch_S_frontal_EN.pn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l="3432" r="3432"/>
          <a:stretch>
            <a:fillRect/>
          </a:stretch>
        </p:blipFill>
        <p:spPr/>
      </p:pic>
      <p:sp>
        <p:nvSpPr>
          <p:cNvPr id="17" name="Textfeld 16"/>
          <p:cNvSpPr txBox="1"/>
          <p:nvPr/>
        </p:nvSpPr>
        <p:spPr>
          <a:xfrm>
            <a:off x="804672" y="5358384"/>
            <a:ext cx="59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Możliwe jest bezpośrednie zasilanie max. 2 JUMO </a:t>
            </a:r>
            <a:r>
              <a:rPr lang="pl-PL" dirty="0" err="1"/>
              <a:t>flowTRANS</a:t>
            </a:r>
            <a:r>
              <a:rPr lang="pl-PL" dirty="0"/>
              <a:t> US W01.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Ideal</a:t>
            </a:r>
            <a:r>
              <a:rPr lang="pl-PL" dirty="0" err="1"/>
              <a:t>ne</a:t>
            </a:r>
            <a:r>
              <a:rPr lang="pl-PL" dirty="0"/>
              <a:t> połączenie</a:t>
            </a:r>
            <a:r>
              <a:rPr lang="de-DE" dirty="0"/>
              <a:t>		</a:t>
            </a:r>
            <a:r>
              <a:rPr lang="de-DE" dirty="0" err="1"/>
              <a:t>mTRON</a:t>
            </a:r>
            <a:r>
              <a:rPr lang="de-DE" dirty="0"/>
              <a:t> T / </a:t>
            </a:r>
            <a:r>
              <a:rPr lang="de-DE" dirty="0" err="1"/>
              <a:t>Varitron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A4EC-BF67-4CA6-B9B3-BFA2A2E36D8C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7" name="Inhaltsplatzhalter 6" descr="JUMO_flowTRANS_US_W01_DN25_mitLogo.jpg"/>
          <p:cNvPicPr>
            <a:picLocks noGrp="1" noChangeAspect="1"/>
          </p:cNvPicPr>
          <p:nvPr>
            <p:ph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21" y="1469131"/>
            <a:ext cx="3048000" cy="2213043"/>
          </a:xfrm>
        </p:spPr>
      </p:pic>
      <p:sp>
        <p:nvSpPr>
          <p:cNvPr id="9" name="Textfeld 8"/>
          <p:cNvSpPr txBox="1"/>
          <p:nvPr/>
        </p:nvSpPr>
        <p:spPr>
          <a:xfrm>
            <a:off x="658368" y="3749040"/>
            <a:ext cx="585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200" dirty="0"/>
          </a:p>
          <a:p>
            <a:r>
              <a:rPr lang="pl-PL" sz="2000" dirty="0"/>
              <a:t>Pomiar przepływu z regulatorem moduł 705010</a:t>
            </a:r>
          </a:p>
          <a:p>
            <a:r>
              <a:rPr lang="pl-PL" sz="2000" dirty="0"/>
              <a:t>1 szybkie wejście częstotliwościowe (max. 10kHz)</a:t>
            </a:r>
            <a:endParaRPr lang="de-DE" dirty="0"/>
          </a:p>
        </p:txBody>
      </p:sp>
      <p:grpSp>
        <p:nvGrpSpPr>
          <p:cNvPr id="4" name="Gruppieren 14"/>
          <p:cNvGrpSpPr/>
          <p:nvPr/>
        </p:nvGrpSpPr>
        <p:grpSpPr>
          <a:xfrm>
            <a:off x="4864608" y="1975104"/>
            <a:ext cx="2816352" cy="1375172"/>
            <a:chOff x="4864608" y="1975104"/>
            <a:chExt cx="2816352" cy="1375172"/>
          </a:xfrm>
        </p:grpSpPr>
        <p:cxnSp>
          <p:nvCxnSpPr>
            <p:cNvPr id="12" name="Gerade Verbindung mit Pfeil 11"/>
            <p:cNvCxnSpPr/>
            <p:nvPr/>
          </p:nvCxnSpPr>
          <p:spPr>
            <a:xfrm flipV="1">
              <a:off x="4864608" y="2688336"/>
              <a:ext cx="1956816" cy="18288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5742432" y="1975104"/>
              <a:ext cx="694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600" dirty="0"/>
                <a:t>f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956048" y="2980944"/>
              <a:ext cx="2724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(</a:t>
              </a:r>
              <a:r>
                <a:rPr lang="pl-PL" dirty="0"/>
                <a:t>lub</a:t>
              </a:r>
              <a:r>
                <a:rPr lang="de-DE" dirty="0"/>
                <a:t> 4..20mA)</a:t>
              </a:r>
            </a:p>
          </p:txBody>
        </p:sp>
      </p:grpSp>
      <p:pic>
        <p:nvPicPr>
          <p:cNvPr id="18" name="Bildplatzhalter 17" descr="705001_10_15_20_21_30_002.pn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l="13171" r="13171"/>
          <a:stretch>
            <a:fillRect/>
          </a:stretch>
        </p:blipFill>
        <p:spPr>
          <a:xfrm>
            <a:off x="7002279" y="1088832"/>
            <a:ext cx="4616703" cy="47005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E62EE20-757F-4334-9771-0A73871379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52" y="21164"/>
            <a:ext cx="11827287" cy="683683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A6D8551-EFFB-4B91-A556-C8C87799FADD}"/>
              </a:ext>
            </a:extLst>
          </p:cNvPr>
          <p:cNvSpPr txBox="1"/>
          <p:nvPr/>
        </p:nvSpPr>
        <p:spPr>
          <a:xfrm flipH="1">
            <a:off x="8231881" y="2442864"/>
            <a:ext cx="360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J</a:t>
            </a:r>
            <a:r>
              <a:rPr lang="de-DE" sz="2400" dirty="0">
                <a:solidFill>
                  <a:schemeClr val="bg1"/>
                </a:solidFill>
              </a:rPr>
              <a:t>JUMO </a:t>
            </a:r>
            <a:r>
              <a:rPr lang="de-DE" sz="2400" dirty="0" err="1">
                <a:solidFill>
                  <a:schemeClr val="bg1"/>
                </a:solidFill>
              </a:rPr>
              <a:t>flowTRANS</a:t>
            </a:r>
            <a:r>
              <a:rPr lang="de-DE" sz="2400" dirty="0">
                <a:solidFill>
                  <a:schemeClr val="bg1"/>
                </a:solidFill>
              </a:rPr>
              <a:t> US W02</a:t>
            </a:r>
            <a:endParaRPr lang="de-DE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0E8462D-45DA-48E4-9E94-CB9326AF1B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919" y="3145584"/>
            <a:ext cx="2829045" cy="218478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3472426-C74A-49BD-907F-0777A0D17A03}"/>
              </a:ext>
            </a:extLst>
          </p:cNvPr>
          <p:cNvSpPr txBox="1"/>
          <p:nvPr/>
        </p:nvSpPr>
        <p:spPr>
          <a:xfrm flipH="1">
            <a:off x="8225659" y="5730349"/>
            <a:ext cx="360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J</a:t>
            </a:r>
            <a:r>
              <a:rPr lang="de-DE" sz="2400" dirty="0">
                <a:solidFill>
                  <a:schemeClr val="bg1"/>
                </a:solidFill>
              </a:rPr>
              <a:t>JUMO </a:t>
            </a:r>
            <a:r>
              <a:rPr lang="de-DE" sz="2400" dirty="0" err="1">
                <a:solidFill>
                  <a:schemeClr val="bg1"/>
                </a:solidFill>
              </a:rPr>
              <a:t>flowTRANS</a:t>
            </a:r>
            <a:r>
              <a:rPr lang="de-DE" sz="2400" dirty="0">
                <a:solidFill>
                  <a:schemeClr val="bg1"/>
                </a:solidFill>
              </a:rPr>
              <a:t> US W01</a:t>
            </a:r>
            <a:endParaRPr lang="de-DE" sz="24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B7C1078-966E-4C14-8EF5-18CA56555D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392" y="275853"/>
            <a:ext cx="2859698" cy="216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7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D3173-1087-4BC9-8D24-CFE9A89B5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Zasada pomiaru „Czas </a:t>
            </a:r>
            <a:r>
              <a:rPr lang="pl-PL" dirty="0" err="1"/>
              <a:t>przesyłu</a:t>
            </a:r>
            <a:r>
              <a:rPr lang="pl-PL" dirty="0"/>
              <a:t>”</a:t>
            </a:r>
            <a:endParaRPr lang="en-GB" dirty="0"/>
          </a:p>
        </p:txBody>
      </p:sp>
      <p:pic>
        <p:nvPicPr>
          <p:cNvPr id="4" name="flowTRANS US W01 DN15 406050">
            <a:hlinkClick r:id="" action="ppaction://media"/>
            <a:extLst>
              <a:ext uri="{FF2B5EF4-FFF2-40B4-BE49-F238E27FC236}">
                <a16:creationId xmlns:a16="http://schemas.microsoft.com/office/drawing/2014/main" id="{A304A610-B0C1-4238-96FE-2A864E3A71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531" y="1690688"/>
            <a:ext cx="7557796" cy="42512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550587-B7E9-4BFF-B392-BDCCA410E0B7}"/>
              </a:ext>
            </a:extLst>
          </p:cNvPr>
          <p:cNvSpPr txBox="1"/>
          <p:nvPr/>
        </p:nvSpPr>
        <p:spPr>
          <a:xfrm>
            <a:off x="8616797" y="1690688"/>
            <a:ext cx="29344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Ograniczenia zasady</a:t>
            </a:r>
            <a:endParaRPr lang="de-DE" b="1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Pęcherzyki gazu</a:t>
            </a:r>
            <a:r>
              <a:rPr lang="de-DE" dirty="0"/>
              <a:t>: &lt; 1 </a:t>
            </a:r>
            <a:r>
              <a:rPr lang="de-DE" dirty="0" err="1"/>
              <a:t>Vol</a:t>
            </a:r>
            <a:r>
              <a:rPr lang="de-DE" dirty="0"/>
              <a:t>-%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Ciała stałe</a:t>
            </a:r>
            <a:r>
              <a:rPr lang="de-DE" dirty="0"/>
              <a:t>: &lt; 5 </a:t>
            </a:r>
            <a:r>
              <a:rPr lang="de-DE" dirty="0" err="1"/>
              <a:t>Vol</a:t>
            </a:r>
            <a:r>
              <a:rPr lang="de-DE" dirty="0"/>
              <a:t>-%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Lepkość</a:t>
            </a:r>
            <a:r>
              <a:rPr lang="de-DE" dirty="0"/>
              <a:t>: &lt; 100 </a:t>
            </a:r>
            <a:r>
              <a:rPr lang="de-DE" dirty="0" err="1"/>
              <a:t>cP</a:t>
            </a:r>
            <a:br>
              <a:rPr lang="de-DE" dirty="0"/>
            </a:br>
            <a:r>
              <a:rPr lang="de-DE" dirty="0"/>
              <a:t>(w</a:t>
            </a:r>
            <a:r>
              <a:rPr lang="pl-PL" dirty="0"/>
              <a:t>oda</a:t>
            </a:r>
            <a:r>
              <a:rPr lang="de-DE" dirty="0"/>
              <a:t>: 1 </a:t>
            </a:r>
            <a:r>
              <a:rPr lang="de-DE" dirty="0" err="1"/>
              <a:t>cP</a:t>
            </a:r>
            <a:r>
              <a:rPr lang="de-DE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A076274-BE89-4875-9EFB-51C9320AFCFF}"/>
                  </a:ext>
                </a:extLst>
              </p:cNvPr>
              <p:cNvSpPr txBox="1"/>
              <p:nvPr/>
            </p:nvSpPr>
            <p:spPr>
              <a:xfrm>
                <a:off x="9235008" y="4124246"/>
                <a:ext cx="14943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dirty="0"/>
                  <a:t>v</a:t>
                </a:r>
                <a14:m>
                  <m:oMath xmlns:m="http://schemas.openxmlformats.org/officeDocument/2006/math"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∆ </m:t>
                    </m:r>
                    <m:r>
                      <a:rPr lang="de-DE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de-DE" sz="36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A076274-BE89-4875-9EFB-51C9320AF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008" y="4124246"/>
                <a:ext cx="1494383" cy="646331"/>
              </a:xfrm>
              <a:prstGeom prst="rect">
                <a:avLst/>
              </a:prstGeom>
              <a:blipFill>
                <a:blip r:embed="rId5"/>
                <a:stretch>
                  <a:fillRect l="-12653" t="-15094" b="-349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275340-9EF1-4C51-9850-391F5DC2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B05-F7A2-459E-A0E4-4D6A49F8BCB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40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69F33-A971-4BCE-866E-9675513A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dirty="0"/>
              <a:t>JUMO </a:t>
            </a:r>
            <a:r>
              <a:rPr lang="de-DE" sz="2800" dirty="0" err="1"/>
              <a:t>flowTRANS</a:t>
            </a:r>
            <a:r>
              <a:rPr lang="de-DE" sz="2800" dirty="0"/>
              <a:t> US W01</a:t>
            </a:r>
            <a:br>
              <a:rPr lang="de-DE" sz="2800" dirty="0"/>
            </a:br>
            <a:r>
              <a:rPr lang="pl-PL" sz="2800" dirty="0"/>
              <a:t>Cechy produktu</a:t>
            </a:r>
            <a:endParaRPr lang="de-DE" sz="2800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01DDAE5E-05EC-4101-A3C6-313F323354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441" y="95395"/>
            <a:ext cx="2282890" cy="1693003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93B5ED-9335-4CB1-9024-DA268D4451D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GB" sz="2000" dirty="0" err="1"/>
              <a:t>Materiały</a:t>
            </a:r>
            <a:r>
              <a:rPr lang="en-GB" sz="2000" dirty="0"/>
              <a:t> </a:t>
            </a:r>
            <a:r>
              <a:rPr lang="en-GB" sz="2000" dirty="0" err="1"/>
              <a:t>zwilżane</a:t>
            </a:r>
            <a:r>
              <a:rPr lang="en-GB" sz="2000" dirty="0"/>
              <a:t>: </a:t>
            </a:r>
            <a:br>
              <a:rPr lang="en-GB" sz="2000" dirty="0"/>
            </a:br>
            <a:r>
              <a:rPr lang="en-GB" sz="2000" dirty="0"/>
              <a:t>PPSU, PEEK, EPDM (FKM)</a:t>
            </a:r>
          </a:p>
          <a:p>
            <a:r>
              <a:rPr lang="pl-PL" sz="2000" dirty="0"/>
              <a:t>Materiały zwilżane posiadają dopuszczenia do wody pitnej</a:t>
            </a:r>
          </a:p>
          <a:p>
            <a:r>
              <a:rPr lang="pl-PL" sz="2000" dirty="0"/>
              <a:t>Obudowa</a:t>
            </a:r>
            <a:r>
              <a:rPr lang="en-GB" sz="2000" dirty="0"/>
              <a:t> (</a:t>
            </a:r>
            <a:r>
              <a:rPr lang="pl-PL" sz="2000" dirty="0"/>
              <a:t>bez metalu</a:t>
            </a:r>
            <a:r>
              <a:rPr lang="en-GB" sz="2000" dirty="0"/>
              <a:t>), IP65</a:t>
            </a:r>
          </a:p>
          <a:p>
            <a:r>
              <a:rPr lang="pl-PL" sz="2000" dirty="0"/>
              <a:t>Wewnętrzny</a:t>
            </a:r>
            <a:r>
              <a:rPr lang="en-GB" sz="2000" dirty="0"/>
              <a:t> </a:t>
            </a:r>
            <a:r>
              <a:rPr lang="pl-PL" sz="2000" dirty="0"/>
              <a:t>gwint</a:t>
            </a:r>
            <a:endParaRPr lang="de-DE" sz="2000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5F37C30-B6EF-4F38-8AFB-FC8F21BE9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486687"/>
              </p:ext>
            </p:extLst>
          </p:nvPr>
        </p:nvGraphicFramePr>
        <p:xfrm>
          <a:off x="150564" y="3948598"/>
          <a:ext cx="5486399" cy="26089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99411">
                  <a:extLst>
                    <a:ext uri="{9D8B030D-6E8A-4147-A177-3AD203B41FA5}">
                      <a16:colId xmlns:a16="http://schemas.microsoft.com/office/drawing/2014/main" val="698181153"/>
                    </a:ext>
                  </a:extLst>
                </a:gridCol>
                <a:gridCol w="1528996">
                  <a:extLst>
                    <a:ext uri="{9D8B030D-6E8A-4147-A177-3AD203B41FA5}">
                      <a16:colId xmlns:a16="http://schemas.microsoft.com/office/drawing/2014/main" val="389373029"/>
                    </a:ext>
                  </a:extLst>
                </a:gridCol>
                <a:gridCol w="1528996">
                  <a:extLst>
                    <a:ext uri="{9D8B030D-6E8A-4147-A177-3AD203B41FA5}">
                      <a16:colId xmlns:a16="http://schemas.microsoft.com/office/drawing/2014/main" val="553171695"/>
                    </a:ext>
                  </a:extLst>
                </a:gridCol>
                <a:gridCol w="1528996">
                  <a:extLst>
                    <a:ext uri="{9D8B030D-6E8A-4147-A177-3AD203B41FA5}">
                      <a16:colId xmlns:a16="http://schemas.microsoft.com/office/drawing/2014/main" val="3789804703"/>
                    </a:ext>
                  </a:extLst>
                </a:gridCol>
              </a:tblGrid>
              <a:tr h="364001">
                <a:tc rowSpan="2">
                  <a:txBody>
                    <a:bodyPr/>
                    <a:lstStyle/>
                    <a:p>
                      <a:r>
                        <a:rPr lang="de-DE" sz="1000" dirty="0"/>
                        <a:t>DN</a:t>
                      </a:r>
                      <a:endParaRPr lang="de-DE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/>
                        <a:t>Zakres pomiarowy</a:t>
                      </a:r>
                      <a:r>
                        <a:rPr lang="de-DE" sz="1000" dirty="0"/>
                        <a:t> [l/min]</a:t>
                      </a:r>
                      <a:endParaRPr lang="de-DE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dirty="0" err="1">
                          <a:solidFill>
                            <a:schemeClr val="bg1"/>
                          </a:solidFill>
                        </a:rPr>
                        <a:t>Wartości</a:t>
                      </a:r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000" dirty="0" err="1">
                          <a:solidFill>
                            <a:schemeClr val="bg1"/>
                          </a:solidFill>
                        </a:rPr>
                        <a:t>domyślne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712544"/>
                  </a:ext>
                </a:extLst>
              </a:tr>
              <a:tr h="36400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4-20 mA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Impuls</a:t>
                      </a:r>
                      <a:r>
                        <a:rPr lang="pl-PL" sz="1000" dirty="0"/>
                        <a:t>ów</a:t>
                      </a:r>
                      <a:r>
                        <a:rPr lang="de-DE" sz="1000" dirty="0"/>
                        <a:t> / l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190631"/>
                  </a:ext>
                </a:extLst>
              </a:tr>
              <a:tr h="376181">
                <a:tc>
                  <a:txBody>
                    <a:bodyPr/>
                    <a:lstStyle/>
                    <a:p>
                      <a:r>
                        <a:rPr lang="de-DE" sz="1000" dirty="0"/>
                        <a:t>DN15*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0,6…60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0,6…30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319849"/>
                  </a:ext>
                </a:extLst>
              </a:tr>
              <a:tr h="376181">
                <a:tc>
                  <a:txBody>
                    <a:bodyPr/>
                    <a:lstStyle/>
                    <a:p>
                      <a:r>
                        <a:rPr lang="de-DE" sz="1000" dirty="0"/>
                        <a:t>DN15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1,25…125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1,25…62,5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198755"/>
                  </a:ext>
                </a:extLst>
              </a:tr>
              <a:tr h="376181">
                <a:tc>
                  <a:txBody>
                    <a:bodyPr/>
                    <a:lstStyle/>
                    <a:p>
                      <a:r>
                        <a:rPr lang="de-DE" sz="1000" dirty="0"/>
                        <a:t>DN20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2,1…210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2,1…105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221477"/>
                  </a:ext>
                </a:extLst>
              </a:tr>
              <a:tr h="376181">
                <a:tc>
                  <a:txBody>
                    <a:bodyPr/>
                    <a:lstStyle/>
                    <a:p>
                      <a:r>
                        <a:rPr lang="de-DE" sz="1000" dirty="0"/>
                        <a:t>DN25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3,2…320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3,2…160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1875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291459"/>
                  </a:ext>
                </a:extLst>
              </a:tr>
              <a:tr h="376181">
                <a:tc>
                  <a:txBody>
                    <a:bodyPr/>
                    <a:lstStyle/>
                    <a:p>
                      <a:r>
                        <a:rPr lang="de-DE" sz="1000" dirty="0"/>
                        <a:t>DN32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5,2…520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5,2…260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338753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D0DE8B2F-B0D5-42E7-A633-99E98D3689B3}"/>
              </a:ext>
            </a:extLst>
          </p:cNvPr>
          <p:cNvSpPr txBox="1"/>
          <p:nvPr/>
        </p:nvSpPr>
        <p:spPr>
          <a:xfrm>
            <a:off x="166474" y="6557505"/>
            <a:ext cx="306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DN15* = DN15</a:t>
            </a:r>
            <a:r>
              <a:rPr lang="pl-PL" sz="1200" dirty="0"/>
              <a:t> z kalibracją niskiego przepływu</a:t>
            </a:r>
            <a:endParaRPr lang="de-DE" sz="12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454B30-CFDC-483D-AFA0-7140C3CD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A4EC-BF67-4CA6-B9B3-BFA2A2E36D8C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BBD7D1E-78E5-4BCB-99B4-3F4E5B4BEA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441" y="1451777"/>
            <a:ext cx="2396981" cy="177398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12B1084-AB84-49BD-BB1D-4C923C10CD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441" y="4525347"/>
            <a:ext cx="3036172" cy="233265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E8869AD-D319-4C6F-9A2E-EA0464CC1A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441" y="2990497"/>
            <a:ext cx="2630065" cy="203111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050B018-D9A3-4E9F-AAE0-C99810139238}"/>
              </a:ext>
            </a:extLst>
          </p:cNvPr>
          <p:cNvSpPr txBox="1"/>
          <p:nvPr/>
        </p:nvSpPr>
        <p:spPr>
          <a:xfrm>
            <a:off x="5249814" y="12193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32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69F33-A971-4BCE-866E-9675513A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dirty="0"/>
              <a:t>JUMO </a:t>
            </a:r>
            <a:r>
              <a:rPr lang="de-DE" sz="2800" dirty="0" err="1"/>
              <a:t>flowTRANS</a:t>
            </a:r>
            <a:r>
              <a:rPr lang="de-DE" sz="2800" dirty="0"/>
              <a:t> US W01</a:t>
            </a:r>
            <a:br>
              <a:rPr lang="de-DE" sz="2800" dirty="0"/>
            </a:br>
            <a:r>
              <a:rPr lang="de-DE" sz="2800" dirty="0" err="1"/>
              <a:t>Konstrukcja</a:t>
            </a:r>
            <a:r>
              <a:rPr lang="de-DE" sz="2800" dirty="0"/>
              <a:t> i </a:t>
            </a:r>
            <a:r>
              <a:rPr lang="pl-PL" sz="2800" dirty="0"/>
              <a:t>Design</a:t>
            </a:r>
            <a:endParaRPr lang="de-DE" sz="28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93B5ED-9335-4CB1-9024-DA268D445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Wejścia/wyjścia</a:t>
            </a:r>
            <a:br>
              <a:rPr lang="en-GB" sz="2000" dirty="0"/>
            </a:br>
            <a:r>
              <a:rPr lang="en-GB" sz="2000" dirty="0"/>
              <a:t>4- 20 mA </a:t>
            </a:r>
            <a:br>
              <a:rPr lang="en-GB" sz="2000" dirty="0"/>
            </a:br>
            <a:r>
              <a:rPr lang="en-GB" sz="2000" dirty="0" err="1"/>
              <a:t>Impuls</a:t>
            </a:r>
            <a:r>
              <a:rPr lang="en-GB" sz="2000" dirty="0"/>
              <a:t> (do 10 kHz)</a:t>
            </a:r>
            <a:endParaRPr lang="pl-PL" sz="2000" dirty="0"/>
          </a:p>
          <a:p>
            <a:r>
              <a:rPr lang="en-GB" sz="2000" dirty="0"/>
              <a:t>Status LED</a:t>
            </a:r>
          </a:p>
          <a:p>
            <a:r>
              <a:rPr lang="en-GB" sz="2000" dirty="0"/>
              <a:t>M12, 4-pinowa </a:t>
            </a:r>
            <a:r>
              <a:rPr lang="en-GB" sz="2000" dirty="0" err="1"/>
              <a:t>wtyczka</a:t>
            </a:r>
            <a:endParaRPr lang="pl-PL" sz="2000" dirty="0"/>
          </a:p>
          <a:p>
            <a:r>
              <a:rPr lang="en-GB" sz="2000" dirty="0" err="1"/>
              <a:t>Temperatur</a:t>
            </a:r>
            <a:r>
              <a:rPr lang="pl-PL" sz="2000" dirty="0"/>
              <a:t>a</a:t>
            </a:r>
            <a:br>
              <a:rPr lang="en-GB" sz="2000" dirty="0"/>
            </a:br>
            <a:r>
              <a:rPr lang="en-GB" sz="2000" dirty="0"/>
              <a:t>Medium: </a:t>
            </a:r>
            <a:r>
              <a:rPr lang="pl-PL" sz="2000" dirty="0"/>
              <a:t>do </a:t>
            </a:r>
            <a:r>
              <a:rPr lang="en-GB" sz="2000" dirty="0"/>
              <a:t>80°C</a:t>
            </a:r>
            <a:br>
              <a:rPr lang="en-GB" sz="2000" dirty="0"/>
            </a:br>
            <a:r>
              <a:rPr lang="pl-PL" sz="2000" dirty="0"/>
              <a:t>Środowiska</a:t>
            </a:r>
            <a:r>
              <a:rPr lang="en-GB" sz="2000" dirty="0"/>
              <a:t>: </a:t>
            </a:r>
            <a:r>
              <a:rPr lang="pl-PL" sz="2000" dirty="0"/>
              <a:t>do </a:t>
            </a:r>
            <a:r>
              <a:rPr lang="en-GB" sz="2000" dirty="0"/>
              <a:t>70°C</a:t>
            </a:r>
          </a:p>
          <a:p>
            <a:r>
              <a:rPr lang="pl-PL" sz="2000" dirty="0"/>
              <a:t>Ciśnienie</a:t>
            </a:r>
            <a:r>
              <a:rPr lang="en-GB" sz="2000" dirty="0"/>
              <a:t>:</a:t>
            </a:r>
            <a:r>
              <a:rPr lang="pl-PL" sz="2000" dirty="0"/>
              <a:t> do </a:t>
            </a:r>
            <a:r>
              <a:rPr lang="en-GB" sz="2000" dirty="0"/>
              <a:t>16 bar</a:t>
            </a:r>
          </a:p>
          <a:p>
            <a:r>
              <a:rPr lang="pl-PL" sz="2000" dirty="0"/>
              <a:t>Zasilanie</a:t>
            </a:r>
            <a:r>
              <a:rPr lang="en-GB" sz="2000" dirty="0"/>
              <a:t>: 24 +/- 6V DC SELV</a:t>
            </a:r>
          </a:p>
          <a:p>
            <a:r>
              <a:rPr lang="pl-PL" sz="2000" dirty="0"/>
              <a:t>Dokładność</a:t>
            </a:r>
            <a:r>
              <a:rPr lang="en-GB" sz="2000" dirty="0"/>
              <a:t>: +/- 2% </a:t>
            </a:r>
            <a:r>
              <a:rPr lang="en-GB" sz="2000" dirty="0" err="1"/>
              <a:t>o.Mv</a:t>
            </a:r>
            <a:r>
              <a:rPr lang="en-GB" sz="2000" dirty="0"/>
              <a:t> +/- 0,1% </a:t>
            </a:r>
            <a:r>
              <a:rPr lang="en-GB" sz="2000" dirty="0" err="1"/>
              <a:t>o.Fs</a:t>
            </a:r>
            <a:r>
              <a:rPr lang="en-GB" sz="2000" dirty="0"/>
              <a:t>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13C503-30B7-4A83-A4DF-8A5C51287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A4EC-BF67-4CA6-B9B3-BFA2A2E36D8C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0597B5E-50D3-4F52-AAAE-D47DEF34A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075" y="3988252"/>
            <a:ext cx="4733885" cy="27332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3F000CB-4559-41C3-A05A-051ADF4B7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258" y="519815"/>
            <a:ext cx="4163938" cy="32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69F33-A971-4BCE-866E-9675513A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dirty="0"/>
              <a:t>JUMO </a:t>
            </a:r>
            <a:r>
              <a:rPr lang="de-DE" sz="2800" dirty="0" err="1"/>
              <a:t>flowTRANS</a:t>
            </a:r>
            <a:r>
              <a:rPr lang="de-DE" sz="2800" dirty="0"/>
              <a:t> US W02</a:t>
            </a:r>
            <a:br>
              <a:rPr lang="de-DE" sz="2800" dirty="0"/>
            </a:br>
            <a:r>
              <a:rPr lang="de-DE" sz="2800" dirty="0" err="1"/>
              <a:t>Konstrukcja</a:t>
            </a:r>
            <a:r>
              <a:rPr lang="de-DE" sz="2800" dirty="0"/>
              <a:t> i </a:t>
            </a:r>
            <a:r>
              <a:rPr lang="pl-PL" sz="2800" dirty="0"/>
              <a:t>Design</a:t>
            </a:r>
            <a:endParaRPr lang="de-DE" sz="28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93B5ED-9335-4CB1-9024-DA268D445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241" y="2001091"/>
            <a:ext cx="5739262" cy="4232701"/>
          </a:xfrm>
        </p:spPr>
        <p:txBody>
          <a:bodyPr>
            <a:normAutofit/>
          </a:bodyPr>
          <a:lstStyle/>
          <a:p>
            <a:r>
              <a:rPr lang="pl-PL" sz="2000" dirty="0"/>
              <a:t>Wejścia/wyjścia </a:t>
            </a:r>
            <a:br>
              <a:rPr lang="pl-PL" sz="2000" dirty="0"/>
            </a:br>
            <a:r>
              <a:rPr lang="pl-PL" sz="2000" dirty="0"/>
              <a:t>IO Link* / Wyjście przełącznikowe**</a:t>
            </a:r>
            <a:br>
              <a:rPr lang="pl-PL" sz="2000" dirty="0"/>
            </a:br>
            <a:r>
              <a:rPr lang="pl-PL" sz="2000" dirty="0"/>
              <a:t>*4-20 </a:t>
            </a:r>
            <a:r>
              <a:rPr lang="pl-PL" sz="2000" dirty="0" err="1"/>
              <a:t>mA</a:t>
            </a:r>
            <a:r>
              <a:rPr lang="pl-PL" sz="2000" dirty="0"/>
              <a:t>, wyjście impulsowe/przełącznikowe</a:t>
            </a:r>
            <a:br>
              <a:rPr lang="pl-PL" sz="2000" dirty="0"/>
            </a:br>
            <a:r>
              <a:rPr lang="pl-PL" sz="2000" dirty="0"/>
              <a:t>**4-20 </a:t>
            </a:r>
            <a:r>
              <a:rPr lang="pl-PL" sz="2000" dirty="0" err="1"/>
              <a:t>mA</a:t>
            </a:r>
            <a:r>
              <a:rPr lang="pl-PL" sz="2000" dirty="0"/>
              <a:t>, wejście przełącznikowe</a:t>
            </a:r>
          </a:p>
          <a:p>
            <a:r>
              <a:rPr lang="pl-PL" sz="2000" dirty="0"/>
              <a:t>Wyświetlacz </a:t>
            </a:r>
            <a:r>
              <a:rPr lang="de-DE" sz="2000" dirty="0"/>
              <a:t>TFT </a:t>
            </a:r>
            <a:endParaRPr lang="pl-PL" sz="2000" dirty="0"/>
          </a:p>
          <a:p>
            <a:r>
              <a:rPr lang="de-DE" sz="2000" dirty="0" err="1"/>
              <a:t>Złącze</a:t>
            </a:r>
            <a:r>
              <a:rPr lang="de-DE" sz="2000" dirty="0"/>
              <a:t> M12 4-pinowe</a:t>
            </a:r>
            <a:endParaRPr lang="pl-PL" sz="2000" dirty="0"/>
          </a:p>
          <a:p>
            <a:r>
              <a:rPr lang="de-DE" sz="2000" dirty="0"/>
              <a:t>Temperatur</a:t>
            </a:r>
            <a:r>
              <a:rPr lang="pl-PL" sz="2000" dirty="0"/>
              <a:t>a</a:t>
            </a:r>
            <a:br>
              <a:rPr lang="de-DE" sz="2000" dirty="0"/>
            </a:br>
            <a:r>
              <a:rPr lang="de-DE" sz="2000" dirty="0"/>
              <a:t>Medium: </a:t>
            </a:r>
            <a:r>
              <a:rPr lang="pl-PL" sz="2000" dirty="0"/>
              <a:t>do </a:t>
            </a:r>
            <a:r>
              <a:rPr lang="de-DE" sz="2000" dirty="0"/>
              <a:t>80°C</a:t>
            </a:r>
            <a:br>
              <a:rPr lang="de-DE" sz="2000" dirty="0"/>
            </a:br>
            <a:r>
              <a:rPr lang="pl-PL" sz="2000" dirty="0"/>
              <a:t>Środowiska</a:t>
            </a:r>
            <a:r>
              <a:rPr lang="de-DE" sz="2000" dirty="0"/>
              <a:t>: </a:t>
            </a:r>
            <a:r>
              <a:rPr lang="pl-PL" sz="2000" dirty="0"/>
              <a:t>do</a:t>
            </a:r>
            <a:r>
              <a:rPr lang="de-DE" sz="2000" dirty="0"/>
              <a:t> 60°C</a:t>
            </a:r>
          </a:p>
          <a:p>
            <a:r>
              <a:rPr lang="pl-PL" sz="2000" dirty="0"/>
              <a:t>Ciśnienie</a:t>
            </a:r>
            <a:r>
              <a:rPr lang="de-DE" sz="2000" dirty="0"/>
              <a:t>: </a:t>
            </a:r>
            <a:r>
              <a:rPr lang="pl-PL" sz="2000" dirty="0"/>
              <a:t>do </a:t>
            </a:r>
            <a:r>
              <a:rPr lang="de-DE" sz="2000" dirty="0"/>
              <a:t>16 bar</a:t>
            </a:r>
          </a:p>
          <a:p>
            <a:r>
              <a:rPr lang="pl-PL" sz="2000" dirty="0"/>
              <a:t>Zasilanie</a:t>
            </a:r>
            <a:r>
              <a:rPr lang="de-DE" sz="2000" dirty="0"/>
              <a:t>: 24 +/- 6V DC SELV</a:t>
            </a:r>
          </a:p>
          <a:p>
            <a:r>
              <a:rPr lang="pl-PL" sz="2000" dirty="0"/>
              <a:t>Dokładność</a:t>
            </a:r>
            <a:r>
              <a:rPr lang="de-DE" sz="2000" dirty="0"/>
              <a:t>: +/- 1% </a:t>
            </a:r>
            <a:r>
              <a:rPr lang="de-DE" sz="2000" dirty="0" err="1"/>
              <a:t>o.r</a:t>
            </a:r>
            <a:r>
              <a:rPr lang="de-DE" sz="2000" dirty="0"/>
              <a:t> +/- 0,03% </a:t>
            </a:r>
            <a:r>
              <a:rPr lang="de-DE" sz="2000" dirty="0" err="1"/>
              <a:t>o.f.s</a:t>
            </a:r>
            <a:r>
              <a:rPr lang="de-DE" sz="2000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80FA5D-5850-41CB-8A70-11DE364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A4EC-BF67-4CA6-B9B3-BFA2A2E36D8C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46012F-AA67-4740-B48A-4F010FF8D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075" y="3409753"/>
            <a:ext cx="4716684" cy="27332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570DF3-46C6-4EBD-A2BB-3B645FB473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331" y="334031"/>
            <a:ext cx="5100734" cy="25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5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B3F6DE-D3C5-4DEC-8EA4-670BA9E707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824751"/>
            <a:ext cx="4957044" cy="451390"/>
          </a:xfrm>
        </p:spPr>
        <p:txBody>
          <a:bodyPr>
            <a:normAutofit fontScale="85000" lnSpcReduction="10000"/>
          </a:bodyPr>
          <a:lstStyle/>
          <a:p>
            <a:r>
              <a:rPr lang="de-DE" b="1" dirty="0"/>
              <a:t>JUMO </a:t>
            </a:r>
            <a:r>
              <a:rPr lang="de-DE" b="1" dirty="0" err="1"/>
              <a:t>flowTRANS</a:t>
            </a:r>
            <a:r>
              <a:rPr lang="de-DE" b="1" dirty="0"/>
              <a:t> US W02 = </a:t>
            </a:r>
            <a:r>
              <a:rPr lang="de-DE" b="1" dirty="0" err="1"/>
              <a:t>standard</a:t>
            </a:r>
            <a:r>
              <a:rPr lang="pl-PL" b="1" dirty="0" err="1"/>
              <a:t>owy</a:t>
            </a:r>
            <a:r>
              <a:rPr lang="pl-PL" b="1" dirty="0"/>
              <a:t> czujnik</a:t>
            </a:r>
            <a:r>
              <a:rPr lang="de-DE" b="1" dirty="0"/>
              <a:t>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0215C8-6369-41BA-BA3C-E7E009466A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23" y="1239511"/>
            <a:ext cx="7356507" cy="484647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9BDF740-0AD2-44E5-8C50-8C21068280B8}"/>
              </a:ext>
            </a:extLst>
          </p:cNvPr>
          <p:cNvSpPr txBox="1"/>
          <p:nvPr/>
        </p:nvSpPr>
        <p:spPr>
          <a:xfrm>
            <a:off x="0" y="5889558"/>
            <a:ext cx="12191999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JUMO </a:t>
            </a:r>
            <a:r>
              <a:rPr lang="de-DE" sz="24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flowTRANS</a:t>
            </a:r>
            <a:r>
              <a:rPr lang="de-DE" sz="2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US </a:t>
            </a:r>
            <a:r>
              <a:rPr lang="de-DE" sz="2400" dirty="0">
                <a:solidFill>
                  <a:schemeClr val="bg2"/>
                </a:solidFill>
              </a:rPr>
              <a:t>W02</a:t>
            </a:r>
            <a:r>
              <a:rPr lang="pl-PL" sz="2400" dirty="0">
                <a:solidFill>
                  <a:schemeClr val="bg2"/>
                </a:solidFill>
              </a:rPr>
              <a:t> </a:t>
            </a:r>
            <a:r>
              <a:rPr lang="pl-PL" sz="2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ma zawsze wbudowany pomiar temperatury </a:t>
            </a:r>
            <a:endParaRPr lang="de-DE" sz="2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63CB2FA-2070-42D8-89CC-628AF21CD470}"/>
              </a:ext>
            </a:extLst>
          </p:cNvPr>
          <p:cNvSpPr txBox="1"/>
          <p:nvPr/>
        </p:nvSpPr>
        <p:spPr>
          <a:xfrm>
            <a:off x="8276253" y="110101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894EE4F-5A71-42E9-8B6B-A5E8FE367E1D}"/>
              </a:ext>
            </a:extLst>
          </p:cNvPr>
          <p:cNvSpPr txBox="1"/>
          <p:nvPr/>
        </p:nvSpPr>
        <p:spPr>
          <a:xfrm>
            <a:off x="8042823" y="1239511"/>
            <a:ext cx="41491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Op</a:t>
            </a:r>
            <a:r>
              <a:rPr lang="pl-PL" sz="24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cjonalnie</a:t>
            </a:r>
            <a:r>
              <a:rPr lang="de-DE" sz="2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4221EC5-9645-424E-A673-87D250C1D1BB}"/>
              </a:ext>
            </a:extLst>
          </p:cNvPr>
          <p:cNvSpPr txBox="1"/>
          <p:nvPr/>
        </p:nvSpPr>
        <p:spPr>
          <a:xfrm flipH="1">
            <a:off x="8042823" y="1701176"/>
            <a:ext cx="3892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4 różne wbudowane czujniki ciśnienia (w toku)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0…2,5 bar, </a:t>
            </a:r>
            <a:r>
              <a:rPr lang="de-DE" dirty="0" err="1"/>
              <a:t>rel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-1…6 bar, </a:t>
            </a:r>
            <a:r>
              <a:rPr lang="de-DE" dirty="0" err="1"/>
              <a:t>rel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-1…10 bar, </a:t>
            </a:r>
            <a:r>
              <a:rPr lang="de-DE" dirty="0" err="1"/>
              <a:t>rel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-1…16 bar, </a:t>
            </a:r>
            <a:r>
              <a:rPr lang="de-DE" dirty="0" err="1"/>
              <a:t>rel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578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606267-ABC5-469C-82C1-5E3A6C80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Wyświetlacz TFT </a:t>
            </a:r>
            <a:r>
              <a:rPr lang="de-DE" dirty="0"/>
              <a:t>– Bluetooth / APP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2F64EAE-E15B-497A-A302-FEDCAC68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A4EC-BF67-4CA6-B9B3-BFA2A2E36D8C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21CBE98-955A-448E-8782-301007FCF56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249" y="3894486"/>
            <a:ext cx="3445649" cy="2369501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75E435D-D512-40C5-845D-63919F733B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995" y="1378772"/>
            <a:ext cx="1409649" cy="21548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CD76B33-651F-44A9-B15E-2A86966880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203" y="3997123"/>
            <a:ext cx="2744672" cy="236950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54F0E2E-589E-4260-8AC4-A98E344F03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618" y="1127820"/>
            <a:ext cx="1945955" cy="25041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1BAFD7C-648A-4047-9B97-0B7FF32B0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34" y="2379909"/>
            <a:ext cx="33909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F3FF7-91E5-4444-84CF-7D5F391F7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pl-PL" dirty="0" err="1"/>
              <a:t>kcesoria</a:t>
            </a:r>
            <a:r>
              <a:rPr lang="en-GB" dirty="0"/>
              <a:t> (409603)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362605B-A51D-44B7-AA39-CC92EDBA3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B05-F7A2-459E-A0E4-4D6A49F8BCBE}" type="slidenum">
              <a:rPr lang="de-DE" smtClean="0"/>
              <a:t>9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1B2F0D-34CC-418F-99F4-79AE38EE2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43037"/>
            <a:ext cx="9761376" cy="515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93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JUMO Website Farben">
      <a:dk1>
        <a:srgbClr val="233048"/>
      </a:dk1>
      <a:lt1>
        <a:srgbClr val="BFC8CE"/>
      </a:lt1>
      <a:dk2>
        <a:srgbClr val="203367"/>
      </a:dk2>
      <a:lt2>
        <a:srgbClr val="FD5959"/>
      </a:lt2>
      <a:accent1>
        <a:srgbClr val="50E3C2"/>
      </a:accent1>
      <a:accent2>
        <a:srgbClr val="CDEBF3"/>
      </a:accent2>
      <a:accent3>
        <a:srgbClr val="FCFF82"/>
      </a:accent3>
      <a:accent4>
        <a:srgbClr val="004489"/>
      </a:accent4>
      <a:accent5>
        <a:srgbClr val="5E6977"/>
      </a:accent5>
      <a:accent6>
        <a:srgbClr val="ECEFF1"/>
      </a:accent6>
      <a:hlink>
        <a:srgbClr val="F2F4F5"/>
      </a:hlink>
      <a:folHlink>
        <a:srgbClr val="FD9B9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euchteffekt: Rand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TM04033925[[fn=Tropfen]]</Template>
  <TotalTime>217</TotalTime>
  <Words>707</Words>
  <Application>Microsoft Office PowerPoint</Application>
  <PresentationFormat>Panoramiczny</PresentationFormat>
  <Paragraphs>142</Paragraphs>
  <Slides>18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 Math</vt:lpstr>
      <vt:lpstr>Symbol</vt:lpstr>
      <vt:lpstr>Office</vt:lpstr>
      <vt:lpstr>JUMO flowTRANS US W01 JUMO flowTRANS US W02</vt:lpstr>
      <vt:lpstr>Prezentacja programu PowerPoint</vt:lpstr>
      <vt:lpstr>Zasada pomiaru „Czas przesyłu”</vt:lpstr>
      <vt:lpstr>JUMO flowTRANS US W01 Cechy produktu</vt:lpstr>
      <vt:lpstr>JUMO flowTRANS US W01 Konstrukcja i Design</vt:lpstr>
      <vt:lpstr>JUMO flowTRANS US W02 Konstrukcja i Design</vt:lpstr>
      <vt:lpstr>Prezentacja programu PowerPoint</vt:lpstr>
      <vt:lpstr>Wyświetlacz TFT – Bluetooth / APP</vt:lpstr>
      <vt:lpstr>Akcesoria (409603)</vt:lpstr>
      <vt:lpstr>Nowe stanowisko do kalibracji</vt:lpstr>
      <vt:lpstr>Zalety JUMO flowTRANS US W01 / W02 </vt:lpstr>
      <vt:lpstr>Prezentacja programu PowerPoint</vt:lpstr>
      <vt:lpstr>Typowe aplikacje</vt:lpstr>
      <vt:lpstr>Typowe aplikacje</vt:lpstr>
      <vt:lpstr>Typowe aplikacje</vt:lpstr>
      <vt:lpstr>Idealne połączenie     LOGOSCREEN</vt:lpstr>
      <vt:lpstr>Idealne połączenie  AQUIS touch S &amp; P</vt:lpstr>
      <vt:lpstr>Idealne połączenie  mTRON T / Varitron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hoffmannchr@web.de</dc:creator>
  <cp:lastModifiedBy>Ewelina Szmit</cp:lastModifiedBy>
  <cp:revision>380</cp:revision>
  <dcterms:created xsi:type="dcterms:W3CDTF">2020-08-04T05:27:01Z</dcterms:created>
  <dcterms:modified xsi:type="dcterms:W3CDTF">2022-11-28T12:37:37Z</dcterms:modified>
</cp:coreProperties>
</file>